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charts/chart3.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2"/>
  </p:notesMasterIdLst>
  <p:handoutMasterIdLst>
    <p:handoutMasterId r:id="rId33"/>
  </p:handoutMasterIdLst>
  <p:sldIdLst>
    <p:sldId id="373" r:id="rId2"/>
    <p:sldId id="337" r:id="rId3"/>
    <p:sldId id="363" r:id="rId4"/>
    <p:sldId id="350" r:id="rId5"/>
    <p:sldId id="348" r:id="rId6"/>
    <p:sldId id="351" r:id="rId7"/>
    <p:sldId id="352" r:id="rId8"/>
    <p:sldId id="353" r:id="rId9"/>
    <p:sldId id="354" r:id="rId10"/>
    <p:sldId id="355" r:id="rId11"/>
    <p:sldId id="356" r:id="rId12"/>
    <p:sldId id="357" r:id="rId13"/>
    <p:sldId id="358" r:id="rId14"/>
    <p:sldId id="367" r:id="rId15"/>
    <p:sldId id="368" r:id="rId16"/>
    <p:sldId id="369" r:id="rId17"/>
    <p:sldId id="370" r:id="rId18"/>
    <p:sldId id="364" r:id="rId19"/>
    <p:sldId id="338" r:id="rId20"/>
    <p:sldId id="340" r:id="rId21"/>
    <p:sldId id="330" r:id="rId22"/>
    <p:sldId id="333" r:id="rId23"/>
    <p:sldId id="334" r:id="rId24"/>
    <p:sldId id="343" r:id="rId25"/>
    <p:sldId id="344" r:id="rId26"/>
    <p:sldId id="346" r:id="rId27"/>
    <p:sldId id="347" r:id="rId28"/>
    <p:sldId id="366" r:id="rId29"/>
    <p:sldId id="365" r:id="rId30"/>
    <p:sldId id="372" r:id="rId31"/>
  </p:sldIdLst>
  <p:sldSz cx="9144000" cy="6858000" type="screen4x3"/>
  <p:notesSz cx="9926638" cy="6797675"/>
  <p:defaultTextStyle>
    <a:defPPr>
      <a:defRPr lang="it-IT"/>
    </a:defPPr>
    <a:lvl1pPr algn="l" rtl="0" eaLnBrk="0" fontAlgn="base" hangingPunct="0">
      <a:spcBef>
        <a:spcPct val="0"/>
      </a:spcBef>
      <a:spcAft>
        <a:spcPct val="0"/>
      </a:spcAft>
      <a:defRPr sz="2400" kern="1200">
        <a:solidFill>
          <a:schemeClr val="tx1"/>
        </a:solidFill>
        <a:latin typeface="Arial" charset="0"/>
        <a:ea typeface="ＭＳ Ｐゴシック" pitchFamily="92"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92"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92"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92"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92" charset="-128"/>
        <a:cs typeface="+mn-cs"/>
      </a:defRPr>
    </a:lvl5pPr>
    <a:lvl6pPr marL="2286000" algn="l" defTabSz="914400" rtl="0" eaLnBrk="1" latinLnBrk="0" hangingPunct="1">
      <a:defRPr sz="2400" kern="1200">
        <a:solidFill>
          <a:schemeClr val="tx1"/>
        </a:solidFill>
        <a:latin typeface="Arial" charset="0"/>
        <a:ea typeface="ＭＳ Ｐゴシック" pitchFamily="92" charset="-128"/>
        <a:cs typeface="+mn-cs"/>
      </a:defRPr>
    </a:lvl6pPr>
    <a:lvl7pPr marL="2743200" algn="l" defTabSz="914400" rtl="0" eaLnBrk="1" latinLnBrk="0" hangingPunct="1">
      <a:defRPr sz="2400" kern="1200">
        <a:solidFill>
          <a:schemeClr val="tx1"/>
        </a:solidFill>
        <a:latin typeface="Arial" charset="0"/>
        <a:ea typeface="ＭＳ Ｐゴシック" pitchFamily="92" charset="-128"/>
        <a:cs typeface="+mn-cs"/>
      </a:defRPr>
    </a:lvl7pPr>
    <a:lvl8pPr marL="3200400" algn="l" defTabSz="914400" rtl="0" eaLnBrk="1" latinLnBrk="0" hangingPunct="1">
      <a:defRPr sz="2400" kern="1200">
        <a:solidFill>
          <a:schemeClr val="tx1"/>
        </a:solidFill>
        <a:latin typeface="Arial" charset="0"/>
        <a:ea typeface="ＭＳ Ｐゴシック" pitchFamily="92" charset="-128"/>
        <a:cs typeface="+mn-cs"/>
      </a:defRPr>
    </a:lvl8pPr>
    <a:lvl9pPr marL="3657600" algn="l" defTabSz="914400" rtl="0" eaLnBrk="1" latinLnBrk="0" hangingPunct="1">
      <a:defRPr sz="2400" kern="1200">
        <a:solidFill>
          <a:schemeClr val="tx1"/>
        </a:solidFill>
        <a:latin typeface="Arial" charset="0"/>
        <a:ea typeface="ＭＳ Ｐゴシック" pitchFamily="92"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p15:clr>
            <a:srgbClr val="A4A3A4"/>
          </p15:clr>
        </p15:guide>
        <p15:guide id="2" pos="31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3066"/>
    <a:srgbClr val="000000"/>
    <a:srgbClr val="002776"/>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34" autoAdjust="0"/>
    <p:restoredTop sz="79424" autoAdjust="0"/>
  </p:normalViewPr>
  <p:slideViewPr>
    <p:cSldViewPr>
      <p:cViewPr varScale="1">
        <p:scale>
          <a:sx n="115" d="100"/>
          <a:sy n="115" d="100"/>
        </p:scale>
        <p:origin x="139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85" d="100"/>
          <a:sy n="85" d="100"/>
        </p:scale>
        <p:origin x="-3870" y="-72"/>
      </p:cViewPr>
      <p:guideLst>
        <p:guide orient="horz" pos="2141"/>
        <p:guide pos="312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Foglio_di_lavoro_di_Microsoft_Excel.xlsx"/></Relationships>
</file>

<file path=ppt/charts/_rels/chart2.xml.rels><?xml version="1.0" encoding="UTF-8" standalone="yes"?>
<Relationships xmlns="http://schemas.openxmlformats.org/package/2006/relationships"><Relationship Id="rId1" Type="http://schemas.openxmlformats.org/officeDocument/2006/relationships/oleObject" Target="file:///C:\Users\crtslv71s70i452o\AppData\Local\Microsoft\Windows\Temporary%20Internet%20Files\Content.Outlook\9PVMRNO1\Cartel1%20(2).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Foglio_di_lavoro_di_Microsoft_Excel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0"/>
    <c:plotArea>
      <c:layout/>
      <c:lineChart>
        <c:grouping val="standard"/>
        <c:varyColors val="0"/>
        <c:ser>
          <c:idx val="0"/>
          <c:order val="0"/>
          <c:tx>
            <c:v>TAX GAP</c:v>
          </c:tx>
          <c:marker>
            <c:symbol val="none"/>
          </c:marker>
          <c:trendline>
            <c:spPr>
              <a:ln w="31750">
                <a:solidFill>
                  <a:schemeClr val="bg1">
                    <a:lumMod val="60000"/>
                    <a:lumOff val="40000"/>
                  </a:schemeClr>
                </a:solidFill>
              </a:ln>
            </c:spPr>
            <c:trendlineType val="linear"/>
            <c:dispRSqr val="0"/>
            <c:dispEq val="0"/>
          </c:trendline>
          <c:cat>
            <c:numRef>
              <c:f>Foglio1!$B$6:$B$10</c:f>
              <c:numCache>
                <c:formatCode>General</c:formatCode>
                <c:ptCount val="5"/>
                <c:pt idx="0">
                  <c:v>2012</c:v>
                </c:pt>
                <c:pt idx="1">
                  <c:v>2013</c:v>
                </c:pt>
                <c:pt idx="2">
                  <c:v>2014</c:v>
                </c:pt>
                <c:pt idx="3">
                  <c:v>2015</c:v>
                </c:pt>
                <c:pt idx="4">
                  <c:v>2016</c:v>
                </c:pt>
              </c:numCache>
            </c:numRef>
          </c:cat>
          <c:val>
            <c:numRef>
              <c:f>Foglio1!$O$6:$O$10</c:f>
              <c:numCache>
                <c:formatCode>General</c:formatCode>
                <c:ptCount val="5"/>
                <c:pt idx="0">
                  <c:v>92948.987061598076</c:v>
                </c:pt>
                <c:pt idx="1">
                  <c:v>92029.812806043425</c:v>
                </c:pt>
                <c:pt idx="2">
                  <c:v>95458.010975300029</c:v>
                </c:pt>
                <c:pt idx="3">
                  <c:v>89277.859715504877</c:v>
                </c:pt>
                <c:pt idx="4">
                  <c:v>89951.764876725123</c:v>
                </c:pt>
              </c:numCache>
            </c:numRef>
          </c:val>
          <c:smooth val="0"/>
          <c:extLst>
            <c:ext xmlns:c16="http://schemas.microsoft.com/office/drawing/2014/chart" uri="{C3380CC4-5D6E-409C-BE32-E72D297353CC}">
              <c16:uniqueId val="{00000000-61E2-4AE8-ACE0-9B1EAFD8BF3D}"/>
            </c:ext>
          </c:extLst>
        </c:ser>
        <c:dLbls>
          <c:showLegendKey val="0"/>
          <c:showVal val="0"/>
          <c:showCatName val="0"/>
          <c:showSerName val="0"/>
          <c:showPercent val="0"/>
          <c:showBubbleSize val="0"/>
        </c:dLbls>
        <c:marker val="1"/>
        <c:smooth val="0"/>
        <c:axId val="157880320"/>
        <c:axId val="78808192"/>
      </c:lineChart>
      <c:lineChart>
        <c:grouping val="standard"/>
        <c:varyColors val="0"/>
        <c:ser>
          <c:idx val="1"/>
          <c:order val="1"/>
          <c:tx>
            <c:v>GAP IVA</c:v>
          </c:tx>
          <c:marker>
            <c:symbol val="none"/>
          </c:marker>
          <c:trendline>
            <c:spPr>
              <a:ln w="15875">
                <a:solidFill>
                  <a:schemeClr val="bg1">
                    <a:lumMod val="60000"/>
                    <a:lumOff val="40000"/>
                  </a:schemeClr>
                </a:solidFill>
              </a:ln>
            </c:spPr>
            <c:trendlineType val="linear"/>
            <c:dispRSqr val="0"/>
            <c:dispEq val="0"/>
          </c:trendline>
          <c:cat>
            <c:numRef>
              <c:f>Foglio1!$B$6:$B$10</c:f>
              <c:numCache>
                <c:formatCode>General</c:formatCode>
                <c:ptCount val="5"/>
                <c:pt idx="0">
                  <c:v>2012</c:v>
                </c:pt>
                <c:pt idx="1">
                  <c:v>2013</c:v>
                </c:pt>
                <c:pt idx="2">
                  <c:v>2014</c:v>
                </c:pt>
                <c:pt idx="3">
                  <c:v>2015</c:v>
                </c:pt>
                <c:pt idx="4">
                  <c:v>2016</c:v>
                </c:pt>
              </c:numCache>
            </c:numRef>
          </c:cat>
          <c:val>
            <c:numRef>
              <c:f>Foglio1!$G$6:$G$10</c:f>
              <c:numCache>
                <c:formatCode>General</c:formatCode>
                <c:ptCount val="5"/>
                <c:pt idx="0">
                  <c:v>36145.236107332341</c:v>
                </c:pt>
                <c:pt idx="1">
                  <c:v>34769.976742904313</c:v>
                </c:pt>
                <c:pt idx="2">
                  <c:v>36475.490286065309</c:v>
                </c:pt>
                <c:pt idx="3">
                  <c:v>34827.357112362035</c:v>
                </c:pt>
                <c:pt idx="4">
                  <c:v>34894.720973119649</c:v>
                </c:pt>
              </c:numCache>
            </c:numRef>
          </c:val>
          <c:smooth val="0"/>
          <c:extLst>
            <c:ext xmlns:c16="http://schemas.microsoft.com/office/drawing/2014/chart" uri="{C3380CC4-5D6E-409C-BE32-E72D297353CC}">
              <c16:uniqueId val="{00000001-61E2-4AE8-ACE0-9B1EAFD8BF3D}"/>
            </c:ext>
          </c:extLst>
        </c:ser>
        <c:dLbls>
          <c:showLegendKey val="0"/>
          <c:showVal val="0"/>
          <c:showCatName val="0"/>
          <c:showSerName val="0"/>
          <c:showPercent val="0"/>
          <c:showBubbleSize val="0"/>
        </c:dLbls>
        <c:marker val="1"/>
        <c:smooth val="0"/>
        <c:axId val="157881344"/>
        <c:axId val="78808768"/>
      </c:lineChart>
      <c:catAx>
        <c:axId val="157880320"/>
        <c:scaling>
          <c:orientation val="minMax"/>
        </c:scaling>
        <c:delete val="0"/>
        <c:axPos val="b"/>
        <c:numFmt formatCode="General" sourceLinked="1"/>
        <c:majorTickMark val="out"/>
        <c:minorTickMark val="none"/>
        <c:tickLblPos val="nextTo"/>
        <c:crossAx val="78808192"/>
        <c:crosses val="autoZero"/>
        <c:auto val="1"/>
        <c:lblAlgn val="ctr"/>
        <c:lblOffset val="100"/>
        <c:noMultiLvlLbl val="0"/>
      </c:catAx>
      <c:valAx>
        <c:axId val="78808192"/>
        <c:scaling>
          <c:orientation val="minMax"/>
        </c:scaling>
        <c:delete val="0"/>
        <c:axPos val="l"/>
        <c:majorGridlines/>
        <c:numFmt formatCode="General" sourceLinked="1"/>
        <c:majorTickMark val="out"/>
        <c:minorTickMark val="none"/>
        <c:tickLblPos val="nextTo"/>
        <c:crossAx val="157880320"/>
        <c:crosses val="autoZero"/>
        <c:crossBetween val="between"/>
      </c:valAx>
      <c:valAx>
        <c:axId val="78808768"/>
        <c:scaling>
          <c:orientation val="minMax"/>
        </c:scaling>
        <c:delete val="0"/>
        <c:axPos val="r"/>
        <c:numFmt formatCode="General" sourceLinked="1"/>
        <c:majorTickMark val="out"/>
        <c:minorTickMark val="none"/>
        <c:tickLblPos val="nextTo"/>
        <c:crossAx val="157881344"/>
        <c:crosses val="max"/>
        <c:crossBetween val="between"/>
      </c:valAx>
      <c:catAx>
        <c:axId val="157881344"/>
        <c:scaling>
          <c:orientation val="minMax"/>
        </c:scaling>
        <c:delete val="1"/>
        <c:axPos val="b"/>
        <c:numFmt formatCode="General" sourceLinked="1"/>
        <c:majorTickMark val="out"/>
        <c:minorTickMark val="none"/>
        <c:tickLblPos val="nextTo"/>
        <c:crossAx val="78808768"/>
        <c:crosses val="autoZero"/>
        <c:auto val="1"/>
        <c:lblAlgn val="ctr"/>
        <c:lblOffset val="100"/>
        <c:noMultiLvlLbl val="0"/>
      </c:catAx>
    </c:plotArea>
    <c:legend>
      <c:legendPos val="b"/>
      <c:overlay val="0"/>
    </c:legend>
    <c:plotVisOnly val="1"/>
    <c:dispBlanksAs val="gap"/>
    <c:showDLblsOverMax val="0"/>
  </c:chart>
  <c:txPr>
    <a:bodyPr/>
    <a:lstStyle/>
    <a:p>
      <a:pPr>
        <a:defRPr sz="1800"/>
      </a:pPr>
      <a:endParaRPr lang="it-I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0"/>
    <c:plotArea>
      <c:layout/>
      <c:lineChart>
        <c:grouping val="standard"/>
        <c:varyColors val="0"/>
        <c:ser>
          <c:idx val="0"/>
          <c:order val="0"/>
          <c:tx>
            <c:v>PROPENSIONE AL TAX GAP</c:v>
          </c:tx>
          <c:marker>
            <c:symbol val="none"/>
          </c:marker>
          <c:cat>
            <c:numRef>
              <c:f>Foglio4!$C$5:$C$10</c:f>
              <c:numCache>
                <c:formatCode>General</c:formatCode>
                <c:ptCount val="6"/>
                <c:pt idx="0">
                  <c:v>2011</c:v>
                </c:pt>
                <c:pt idx="1">
                  <c:v>2012</c:v>
                </c:pt>
                <c:pt idx="2">
                  <c:v>2013</c:v>
                </c:pt>
                <c:pt idx="3">
                  <c:v>2014</c:v>
                </c:pt>
                <c:pt idx="4">
                  <c:v>2015</c:v>
                </c:pt>
                <c:pt idx="5">
                  <c:v>2016</c:v>
                </c:pt>
              </c:numCache>
            </c:numRef>
          </c:cat>
          <c:val>
            <c:numRef>
              <c:f>Foglio4!$P$5:$P$10</c:f>
              <c:numCache>
                <c:formatCode>0.00%</c:formatCode>
                <c:ptCount val="6"/>
                <c:pt idx="0">
                  <c:v>0.33190791192808805</c:v>
                </c:pt>
                <c:pt idx="1">
                  <c:v>0.30943451627277113</c:v>
                </c:pt>
                <c:pt idx="2">
                  <c:v>0.31277454968721641</c:v>
                </c:pt>
                <c:pt idx="3">
                  <c:v>0.31883123018905479</c:v>
                </c:pt>
                <c:pt idx="4">
                  <c:v>0.30600414266414283</c:v>
                </c:pt>
                <c:pt idx="5">
                  <c:v>0.3049804567333454</c:v>
                </c:pt>
              </c:numCache>
            </c:numRef>
          </c:val>
          <c:smooth val="0"/>
          <c:extLst>
            <c:ext xmlns:c16="http://schemas.microsoft.com/office/drawing/2014/chart" uri="{C3380CC4-5D6E-409C-BE32-E72D297353CC}">
              <c16:uniqueId val="{00000000-D3E5-40EA-B537-4DE8E3914679}"/>
            </c:ext>
          </c:extLst>
        </c:ser>
        <c:dLbls>
          <c:showLegendKey val="0"/>
          <c:showVal val="0"/>
          <c:showCatName val="0"/>
          <c:showSerName val="0"/>
          <c:showPercent val="0"/>
          <c:showBubbleSize val="0"/>
        </c:dLbls>
        <c:marker val="1"/>
        <c:smooth val="0"/>
        <c:axId val="157220352"/>
        <c:axId val="78811648"/>
      </c:lineChart>
      <c:lineChart>
        <c:grouping val="standard"/>
        <c:varyColors val="0"/>
        <c:ser>
          <c:idx val="1"/>
          <c:order val="1"/>
          <c:tx>
            <c:v>PROPENSIONE AL GAP IVA</c:v>
          </c:tx>
          <c:marker>
            <c:symbol val="none"/>
          </c:marker>
          <c:cat>
            <c:numRef>
              <c:f>Foglio4!$C$5:$C$10</c:f>
              <c:numCache>
                <c:formatCode>General</c:formatCode>
                <c:ptCount val="6"/>
                <c:pt idx="0">
                  <c:v>2011</c:v>
                </c:pt>
                <c:pt idx="1">
                  <c:v>2012</c:v>
                </c:pt>
                <c:pt idx="2">
                  <c:v>2013</c:v>
                </c:pt>
                <c:pt idx="3">
                  <c:v>2014</c:v>
                </c:pt>
                <c:pt idx="4">
                  <c:v>2015</c:v>
                </c:pt>
                <c:pt idx="5">
                  <c:v>2016</c:v>
                </c:pt>
              </c:numCache>
            </c:numRef>
          </c:cat>
          <c:val>
            <c:numRef>
              <c:f>Foglio4!$H$5:$H$10</c:f>
              <c:numCache>
                <c:formatCode>0.00%</c:formatCode>
                <c:ptCount val="6"/>
                <c:pt idx="0">
                  <c:v>0.27886489830148348</c:v>
                </c:pt>
                <c:pt idx="1">
                  <c:v>0.27524239772596204</c:v>
                </c:pt>
                <c:pt idx="2">
                  <c:v>0.27081899098319751</c:v>
                </c:pt>
                <c:pt idx="3">
                  <c:v>0.27758652790007049</c:v>
                </c:pt>
                <c:pt idx="4">
                  <c:v>0.2650546250713316</c:v>
                </c:pt>
                <c:pt idx="5">
                  <c:v>0.26227298023508422</c:v>
                </c:pt>
              </c:numCache>
            </c:numRef>
          </c:val>
          <c:smooth val="0"/>
          <c:extLst>
            <c:ext xmlns:c16="http://schemas.microsoft.com/office/drawing/2014/chart" uri="{C3380CC4-5D6E-409C-BE32-E72D297353CC}">
              <c16:uniqueId val="{00000001-D3E5-40EA-B537-4DE8E3914679}"/>
            </c:ext>
          </c:extLst>
        </c:ser>
        <c:dLbls>
          <c:showLegendKey val="0"/>
          <c:showVal val="0"/>
          <c:showCatName val="0"/>
          <c:showSerName val="0"/>
          <c:showPercent val="0"/>
          <c:showBubbleSize val="0"/>
        </c:dLbls>
        <c:marker val="1"/>
        <c:smooth val="0"/>
        <c:axId val="157234176"/>
        <c:axId val="78812224"/>
      </c:lineChart>
      <c:catAx>
        <c:axId val="157220352"/>
        <c:scaling>
          <c:orientation val="minMax"/>
        </c:scaling>
        <c:delete val="0"/>
        <c:axPos val="b"/>
        <c:numFmt formatCode="General" sourceLinked="1"/>
        <c:majorTickMark val="out"/>
        <c:minorTickMark val="none"/>
        <c:tickLblPos val="nextTo"/>
        <c:crossAx val="78811648"/>
        <c:crosses val="autoZero"/>
        <c:auto val="1"/>
        <c:lblAlgn val="ctr"/>
        <c:lblOffset val="100"/>
        <c:noMultiLvlLbl val="0"/>
      </c:catAx>
      <c:valAx>
        <c:axId val="78811648"/>
        <c:scaling>
          <c:orientation val="minMax"/>
        </c:scaling>
        <c:delete val="0"/>
        <c:axPos val="l"/>
        <c:majorGridlines/>
        <c:numFmt formatCode="0.00%" sourceLinked="1"/>
        <c:majorTickMark val="out"/>
        <c:minorTickMark val="none"/>
        <c:tickLblPos val="nextTo"/>
        <c:crossAx val="157220352"/>
        <c:crosses val="autoZero"/>
        <c:crossBetween val="between"/>
      </c:valAx>
      <c:valAx>
        <c:axId val="78812224"/>
        <c:scaling>
          <c:orientation val="minMax"/>
        </c:scaling>
        <c:delete val="0"/>
        <c:axPos val="r"/>
        <c:numFmt formatCode="0.00%" sourceLinked="1"/>
        <c:majorTickMark val="out"/>
        <c:minorTickMark val="none"/>
        <c:tickLblPos val="nextTo"/>
        <c:crossAx val="157234176"/>
        <c:crosses val="max"/>
        <c:crossBetween val="between"/>
      </c:valAx>
      <c:catAx>
        <c:axId val="157234176"/>
        <c:scaling>
          <c:orientation val="minMax"/>
        </c:scaling>
        <c:delete val="1"/>
        <c:axPos val="b"/>
        <c:numFmt formatCode="General" sourceLinked="1"/>
        <c:majorTickMark val="out"/>
        <c:minorTickMark val="none"/>
        <c:tickLblPos val="nextTo"/>
        <c:crossAx val="78812224"/>
        <c:crosses val="autoZero"/>
        <c:auto val="1"/>
        <c:lblAlgn val="ctr"/>
        <c:lblOffset val="100"/>
        <c:noMultiLvlLbl val="0"/>
      </c:catAx>
    </c:plotArea>
    <c:legend>
      <c:legendPos val="b"/>
      <c:layout>
        <c:manualLayout>
          <c:xMode val="edge"/>
          <c:yMode val="edge"/>
          <c:x val="5.795734908136483E-2"/>
          <c:y val="0.83912620297462814"/>
          <c:w val="0.83686307961504802"/>
          <c:h val="0.16087379702537183"/>
        </c:manualLayout>
      </c:layout>
      <c:overlay val="0"/>
    </c:legend>
    <c:plotVisOnly val="1"/>
    <c:dispBlanksAs val="gap"/>
    <c:showDLblsOverMax val="0"/>
  </c:chart>
  <c:txPr>
    <a:bodyPr/>
    <a:lstStyle/>
    <a:p>
      <a:pPr>
        <a:defRPr sz="1800"/>
      </a:pPr>
      <a:endParaRPr lang="it-I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Foglio5!$B$1</c:f>
              <c:strCache>
                <c:ptCount val="1"/>
                <c:pt idx="0">
                  <c:v>2012</c:v>
                </c:pt>
              </c:strCache>
            </c:strRef>
          </c:tx>
          <c:invertIfNegative val="0"/>
          <c:cat>
            <c:strRef>
              <c:f>Foglio5!$A$2:$A$30</c:f>
              <c:strCache>
                <c:ptCount val="29"/>
                <c:pt idx="0">
                  <c:v>Luxembourg</c:v>
                </c:pt>
                <c:pt idx="1">
                  <c:v>Sweden</c:v>
                </c:pt>
                <c:pt idx="2">
                  <c:v>Croatia</c:v>
                </c:pt>
                <c:pt idx="3">
                  <c:v>Spain</c:v>
                </c:pt>
                <c:pt idx="4">
                  <c:v>Malta</c:v>
                </c:pt>
                <c:pt idx="5">
                  <c:v>Netherlands</c:v>
                </c:pt>
                <c:pt idx="6">
                  <c:v>Cyprus</c:v>
                </c:pt>
                <c:pt idx="7">
                  <c:v>Estonia</c:v>
                </c:pt>
                <c:pt idx="8">
                  <c:v>Austria</c:v>
                </c:pt>
                <c:pt idx="9">
                  <c:v>Finland</c:v>
                </c:pt>
                <c:pt idx="10">
                  <c:v>Slovenia</c:v>
                </c:pt>
                <c:pt idx="11">
                  <c:v>Denmark</c:v>
                </c:pt>
                <c:pt idx="12">
                  <c:v>Germany</c:v>
                </c:pt>
                <c:pt idx="13">
                  <c:v>Belgium</c:v>
                </c:pt>
                <c:pt idx="14">
                  <c:v>Portugal</c:v>
                </c:pt>
                <c:pt idx="15">
                  <c:v>Ireland</c:v>
                </c:pt>
                <c:pt idx="16">
                  <c:v>Latvia</c:v>
                </c:pt>
                <c:pt idx="17">
                  <c:v>United Kingdom</c:v>
                </c:pt>
                <c:pt idx="18">
                  <c:v>France</c:v>
                </c:pt>
                <c:pt idx="19">
                  <c:v>EU-avg</c:v>
                </c:pt>
                <c:pt idx="20">
                  <c:v>Hungary</c:v>
                </c:pt>
                <c:pt idx="21">
                  <c:v>Bulgaria</c:v>
                </c:pt>
                <c:pt idx="22">
                  <c:v>Czech Republic</c:v>
                </c:pt>
                <c:pt idx="23">
                  <c:v>Poland</c:v>
                </c:pt>
                <c:pt idx="24">
                  <c:v>Lithuania</c:v>
                </c:pt>
                <c:pt idx="25">
                  <c:v>Slovakia</c:v>
                </c:pt>
                <c:pt idx="26">
                  <c:v>Italy</c:v>
                </c:pt>
                <c:pt idx="27">
                  <c:v>Greece</c:v>
                </c:pt>
                <c:pt idx="28">
                  <c:v>Romania</c:v>
                </c:pt>
              </c:strCache>
            </c:strRef>
          </c:cat>
          <c:val>
            <c:numRef>
              <c:f>Foglio5!$B$2:$B$30</c:f>
              <c:numCache>
                <c:formatCode>General</c:formatCode>
                <c:ptCount val="29"/>
                <c:pt idx="0">
                  <c:v>1.82</c:v>
                </c:pt>
                <c:pt idx="1">
                  <c:v>6.7</c:v>
                </c:pt>
                <c:pt idx="3">
                  <c:v>9.9700000000000006</c:v>
                </c:pt>
                <c:pt idx="4">
                  <c:v>28.96</c:v>
                </c:pt>
                <c:pt idx="5">
                  <c:v>9.2899999999999991</c:v>
                </c:pt>
                <c:pt idx="7">
                  <c:v>12.54</c:v>
                </c:pt>
                <c:pt idx="8">
                  <c:v>8.9499999999999993</c:v>
                </c:pt>
                <c:pt idx="9">
                  <c:v>5.13</c:v>
                </c:pt>
                <c:pt idx="10">
                  <c:v>9.2799999999999994</c:v>
                </c:pt>
                <c:pt idx="11">
                  <c:v>11.19</c:v>
                </c:pt>
                <c:pt idx="12">
                  <c:v>11.41</c:v>
                </c:pt>
                <c:pt idx="13">
                  <c:v>14.42</c:v>
                </c:pt>
                <c:pt idx="14">
                  <c:v>15.63</c:v>
                </c:pt>
                <c:pt idx="15">
                  <c:v>16.14</c:v>
                </c:pt>
                <c:pt idx="16">
                  <c:v>24.18</c:v>
                </c:pt>
                <c:pt idx="17">
                  <c:v>11.84</c:v>
                </c:pt>
                <c:pt idx="18">
                  <c:v>13.58</c:v>
                </c:pt>
                <c:pt idx="19">
                  <c:v>15.43</c:v>
                </c:pt>
                <c:pt idx="20">
                  <c:v>22.05</c:v>
                </c:pt>
                <c:pt idx="21">
                  <c:v>21.45</c:v>
                </c:pt>
                <c:pt idx="22">
                  <c:v>20.399999999999999</c:v>
                </c:pt>
                <c:pt idx="23">
                  <c:v>27.06</c:v>
                </c:pt>
                <c:pt idx="24">
                  <c:v>27.72</c:v>
                </c:pt>
                <c:pt idx="25">
                  <c:v>36.69</c:v>
                </c:pt>
                <c:pt idx="26">
                  <c:v>28.74</c:v>
                </c:pt>
                <c:pt idx="27">
                  <c:v>29.6</c:v>
                </c:pt>
                <c:pt idx="28">
                  <c:v>38.71</c:v>
                </c:pt>
              </c:numCache>
            </c:numRef>
          </c:val>
          <c:extLst>
            <c:ext xmlns:c16="http://schemas.microsoft.com/office/drawing/2014/chart" uri="{C3380CC4-5D6E-409C-BE32-E72D297353CC}">
              <c16:uniqueId val="{00000000-799B-497F-AE28-DD173AE108EC}"/>
            </c:ext>
          </c:extLst>
        </c:ser>
        <c:ser>
          <c:idx val="1"/>
          <c:order val="1"/>
          <c:tx>
            <c:strRef>
              <c:f>Foglio5!$C$1</c:f>
              <c:strCache>
                <c:ptCount val="1"/>
                <c:pt idx="0">
                  <c:v>2013</c:v>
                </c:pt>
              </c:strCache>
            </c:strRef>
          </c:tx>
          <c:invertIfNegative val="0"/>
          <c:cat>
            <c:strRef>
              <c:f>Foglio5!$A$2:$A$30</c:f>
              <c:strCache>
                <c:ptCount val="29"/>
                <c:pt idx="0">
                  <c:v>Luxembourg</c:v>
                </c:pt>
                <c:pt idx="1">
                  <c:v>Sweden</c:v>
                </c:pt>
                <c:pt idx="2">
                  <c:v>Croatia</c:v>
                </c:pt>
                <c:pt idx="3">
                  <c:v>Spain</c:v>
                </c:pt>
                <c:pt idx="4">
                  <c:v>Malta</c:v>
                </c:pt>
                <c:pt idx="5">
                  <c:v>Netherlands</c:v>
                </c:pt>
                <c:pt idx="6">
                  <c:v>Cyprus</c:v>
                </c:pt>
                <c:pt idx="7">
                  <c:v>Estonia</c:v>
                </c:pt>
                <c:pt idx="8">
                  <c:v>Austria</c:v>
                </c:pt>
                <c:pt idx="9">
                  <c:v>Finland</c:v>
                </c:pt>
                <c:pt idx="10">
                  <c:v>Slovenia</c:v>
                </c:pt>
                <c:pt idx="11">
                  <c:v>Denmark</c:v>
                </c:pt>
                <c:pt idx="12">
                  <c:v>Germany</c:v>
                </c:pt>
                <c:pt idx="13">
                  <c:v>Belgium</c:v>
                </c:pt>
                <c:pt idx="14">
                  <c:v>Portugal</c:v>
                </c:pt>
                <c:pt idx="15">
                  <c:v>Ireland</c:v>
                </c:pt>
                <c:pt idx="16">
                  <c:v>Latvia</c:v>
                </c:pt>
                <c:pt idx="17">
                  <c:v>United Kingdom</c:v>
                </c:pt>
                <c:pt idx="18">
                  <c:v>France</c:v>
                </c:pt>
                <c:pt idx="19">
                  <c:v>EU-avg</c:v>
                </c:pt>
                <c:pt idx="20">
                  <c:v>Hungary</c:v>
                </c:pt>
                <c:pt idx="21">
                  <c:v>Bulgaria</c:v>
                </c:pt>
                <c:pt idx="22">
                  <c:v>Czech Republic</c:v>
                </c:pt>
                <c:pt idx="23">
                  <c:v>Poland</c:v>
                </c:pt>
                <c:pt idx="24">
                  <c:v>Lithuania</c:v>
                </c:pt>
                <c:pt idx="25">
                  <c:v>Slovakia</c:v>
                </c:pt>
                <c:pt idx="26">
                  <c:v>Italy</c:v>
                </c:pt>
                <c:pt idx="27">
                  <c:v>Greece</c:v>
                </c:pt>
                <c:pt idx="28">
                  <c:v>Romania</c:v>
                </c:pt>
              </c:strCache>
            </c:strRef>
          </c:cat>
          <c:val>
            <c:numRef>
              <c:f>Foglio5!$C$2:$C$30</c:f>
              <c:numCache>
                <c:formatCode>General</c:formatCode>
                <c:ptCount val="29"/>
                <c:pt idx="0">
                  <c:v>3.02</c:v>
                </c:pt>
                <c:pt idx="1">
                  <c:v>3.42</c:v>
                </c:pt>
                <c:pt idx="3">
                  <c:v>11.79</c:v>
                </c:pt>
                <c:pt idx="4">
                  <c:v>28.08</c:v>
                </c:pt>
                <c:pt idx="5">
                  <c:v>10.050000000000001</c:v>
                </c:pt>
                <c:pt idx="7">
                  <c:v>14.1</c:v>
                </c:pt>
                <c:pt idx="8">
                  <c:v>10.27</c:v>
                </c:pt>
                <c:pt idx="9">
                  <c:v>5.6</c:v>
                </c:pt>
                <c:pt idx="10">
                  <c:v>5.67</c:v>
                </c:pt>
                <c:pt idx="11">
                  <c:v>12.16</c:v>
                </c:pt>
                <c:pt idx="12">
                  <c:v>11.66</c:v>
                </c:pt>
                <c:pt idx="13">
                  <c:v>12.69</c:v>
                </c:pt>
                <c:pt idx="14">
                  <c:v>15.87</c:v>
                </c:pt>
                <c:pt idx="15">
                  <c:v>11.17</c:v>
                </c:pt>
                <c:pt idx="16">
                  <c:v>24.52</c:v>
                </c:pt>
                <c:pt idx="17">
                  <c:v>10.75</c:v>
                </c:pt>
                <c:pt idx="18">
                  <c:v>11.9</c:v>
                </c:pt>
                <c:pt idx="19">
                  <c:v>15.16</c:v>
                </c:pt>
                <c:pt idx="20">
                  <c:v>21.47</c:v>
                </c:pt>
                <c:pt idx="21">
                  <c:v>16.329999999999998</c:v>
                </c:pt>
                <c:pt idx="22">
                  <c:v>19.3</c:v>
                </c:pt>
                <c:pt idx="23">
                  <c:v>26.61</c:v>
                </c:pt>
                <c:pt idx="24">
                  <c:v>27.74</c:v>
                </c:pt>
                <c:pt idx="25">
                  <c:v>31.38</c:v>
                </c:pt>
                <c:pt idx="26">
                  <c:v>30.09</c:v>
                </c:pt>
                <c:pt idx="27">
                  <c:v>33.04</c:v>
                </c:pt>
                <c:pt idx="28">
                  <c:v>38.99</c:v>
                </c:pt>
              </c:numCache>
            </c:numRef>
          </c:val>
          <c:extLst>
            <c:ext xmlns:c16="http://schemas.microsoft.com/office/drawing/2014/chart" uri="{C3380CC4-5D6E-409C-BE32-E72D297353CC}">
              <c16:uniqueId val="{00000001-799B-497F-AE28-DD173AE108EC}"/>
            </c:ext>
          </c:extLst>
        </c:ser>
        <c:ser>
          <c:idx val="2"/>
          <c:order val="2"/>
          <c:tx>
            <c:strRef>
              <c:f>Foglio5!$D$1</c:f>
              <c:strCache>
                <c:ptCount val="1"/>
                <c:pt idx="0">
                  <c:v>2014</c:v>
                </c:pt>
              </c:strCache>
            </c:strRef>
          </c:tx>
          <c:invertIfNegative val="0"/>
          <c:cat>
            <c:strRef>
              <c:f>Foglio5!$A$2:$A$30</c:f>
              <c:strCache>
                <c:ptCount val="29"/>
                <c:pt idx="0">
                  <c:v>Luxembourg</c:v>
                </c:pt>
                <c:pt idx="1">
                  <c:v>Sweden</c:v>
                </c:pt>
                <c:pt idx="2">
                  <c:v>Croatia</c:v>
                </c:pt>
                <c:pt idx="3">
                  <c:v>Spain</c:v>
                </c:pt>
                <c:pt idx="4">
                  <c:v>Malta</c:v>
                </c:pt>
                <c:pt idx="5">
                  <c:v>Netherlands</c:v>
                </c:pt>
                <c:pt idx="6">
                  <c:v>Cyprus</c:v>
                </c:pt>
                <c:pt idx="7">
                  <c:v>Estonia</c:v>
                </c:pt>
                <c:pt idx="8">
                  <c:v>Austria</c:v>
                </c:pt>
                <c:pt idx="9">
                  <c:v>Finland</c:v>
                </c:pt>
                <c:pt idx="10">
                  <c:v>Slovenia</c:v>
                </c:pt>
                <c:pt idx="11">
                  <c:v>Denmark</c:v>
                </c:pt>
                <c:pt idx="12">
                  <c:v>Germany</c:v>
                </c:pt>
                <c:pt idx="13">
                  <c:v>Belgium</c:v>
                </c:pt>
                <c:pt idx="14">
                  <c:v>Portugal</c:v>
                </c:pt>
                <c:pt idx="15">
                  <c:v>Ireland</c:v>
                </c:pt>
                <c:pt idx="16">
                  <c:v>Latvia</c:v>
                </c:pt>
                <c:pt idx="17">
                  <c:v>United Kingdom</c:v>
                </c:pt>
                <c:pt idx="18">
                  <c:v>France</c:v>
                </c:pt>
                <c:pt idx="19">
                  <c:v>EU-avg</c:v>
                </c:pt>
                <c:pt idx="20">
                  <c:v>Hungary</c:v>
                </c:pt>
                <c:pt idx="21">
                  <c:v>Bulgaria</c:v>
                </c:pt>
                <c:pt idx="22">
                  <c:v>Czech Republic</c:v>
                </c:pt>
                <c:pt idx="23">
                  <c:v>Poland</c:v>
                </c:pt>
                <c:pt idx="24">
                  <c:v>Lithuania</c:v>
                </c:pt>
                <c:pt idx="25">
                  <c:v>Slovakia</c:v>
                </c:pt>
                <c:pt idx="26">
                  <c:v>Italy</c:v>
                </c:pt>
                <c:pt idx="27">
                  <c:v>Greece</c:v>
                </c:pt>
                <c:pt idx="28">
                  <c:v>Romania</c:v>
                </c:pt>
              </c:strCache>
            </c:strRef>
          </c:cat>
          <c:val>
            <c:numRef>
              <c:f>Foglio5!$D$2:$D$30</c:f>
              <c:numCache>
                <c:formatCode>General</c:formatCode>
                <c:ptCount val="29"/>
                <c:pt idx="0">
                  <c:v>3.87</c:v>
                </c:pt>
                <c:pt idx="1">
                  <c:v>3.08</c:v>
                </c:pt>
                <c:pt idx="2">
                  <c:v>2.76</c:v>
                </c:pt>
                <c:pt idx="3">
                  <c:v>8.61</c:v>
                </c:pt>
                <c:pt idx="4">
                  <c:v>27.46</c:v>
                </c:pt>
                <c:pt idx="5">
                  <c:v>9.93</c:v>
                </c:pt>
                <c:pt idx="7">
                  <c:v>10.44</c:v>
                </c:pt>
                <c:pt idx="8">
                  <c:v>9.1999999999999993</c:v>
                </c:pt>
                <c:pt idx="9">
                  <c:v>5.85</c:v>
                </c:pt>
                <c:pt idx="10">
                  <c:v>9.16</c:v>
                </c:pt>
                <c:pt idx="11">
                  <c:v>10.75</c:v>
                </c:pt>
                <c:pt idx="12">
                  <c:v>11.6</c:v>
                </c:pt>
                <c:pt idx="13">
                  <c:v>8.69</c:v>
                </c:pt>
                <c:pt idx="14">
                  <c:v>13.86</c:v>
                </c:pt>
                <c:pt idx="15">
                  <c:v>9.1</c:v>
                </c:pt>
                <c:pt idx="16">
                  <c:v>19.03</c:v>
                </c:pt>
                <c:pt idx="17">
                  <c:v>10.69</c:v>
                </c:pt>
                <c:pt idx="18">
                  <c:v>12.69</c:v>
                </c:pt>
                <c:pt idx="19">
                  <c:v>14.27</c:v>
                </c:pt>
                <c:pt idx="20">
                  <c:v>18.399999999999999</c:v>
                </c:pt>
                <c:pt idx="21">
                  <c:v>23.66</c:v>
                </c:pt>
                <c:pt idx="22">
                  <c:v>16.809999999999999</c:v>
                </c:pt>
                <c:pt idx="23">
                  <c:v>24.44</c:v>
                </c:pt>
                <c:pt idx="24">
                  <c:v>27.75</c:v>
                </c:pt>
                <c:pt idx="25">
                  <c:v>30.6</c:v>
                </c:pt>
                <c:pt idx="26">
                  <c:v>28.32</c:v>
                </c:pt>
                <c:pt idx="27">
                  <c:v>26.68</c:v>
                </c:pt>
                <c:pt idx="28">
                  <c:v>40.299999999999997</c:v>
                </c:pt>
              </c:numCache>
            </c:numRef>
          </c:val>
          <c:extLst>
            <c:ext xmlns:c16="http://schemas.microsoft.com/office/drawing/2014/chart" uri="{C3380CC4-5D6E-409C-BE32-E72D297353CC}">
              <c16:uniqueId val="{00000002-799B-497F-AE28-DD173AE108EC}"/>
            </c:ext>
          </c:extLst>
        </c:ser>
        <c:ser>
          <c:idx val="3"/>
          <c:order val="3"/>
          <c:tx>
            <c:strRef>
              <c:f>Foglio5!$E$1</c:f>
              <c:strCache>
                <c:ptCount val="1"/>
                <c:pt idx="0">
                  <c:v>2015</c:v>
                </c:pt>
              </c:strCache>
            </c:strRef>
          </c:tx>
          <c:invertIfNegative val="0"/>
          <c:cat>
            <c:strRef>
              <c:f>Foglio5!$A$2:$A$30</c:f>
              <c:strCache>
                <c:ptCount val="29"/>
                <c:pt idx="0">
                  <c:v>Luxembourg</c:v>
                </c:pt>
                <c:pt idx="1">
                  <c:v>Sweden</c:v>
                </c:pt>
                <c:pt idx="2">
                  <c:v>Croatia</c:v>
                </c:pt>
                <c:pt idx="3">
                  <c:v>Spain</c:v>
                </c:pt>
                <c:pt idx="4">
                  <c:v>Malta</c:v>
                </c:pt>
                <c:pt idx="5">
                  <c:v>Netherlands</c:v>
                </c:pt>
                <c:pt idx="6">
                  <c:v>Cyprus</c:v>
                </c:pt>
                <c:pt idx="7">
                  <c:v>Estonia</c:v>
                </c:pt>
                <c:pt idx="8">
                  <c:v>Austria</c:v>
                </c:pt>
                <c:pt idx="9">
                  <c:v>Finland</c:v>
                </c:pt>
                <c:pt idx="10">
                  <c:v>Slovenia</c:v>
                </c:pt>
                <c:pt idx="11">
                  <c:v>Denmark</c:v>
                </c:pt>
                <c:pt idx="12">
                  <c:v>Germany</c:v>
                </c:pt>
                <c:pt idx="13">
                  <c:v>Belgium</c:v>
                </c:pt>
                <c:pt idx="14">
                  <c:v>Portugal</c:v>
                </c:pt>
                <c:pt idx="15">
                  <c:v>Ireland</c:v>
                </c:pt>
                <c:pt idx="16">
                  <c:v>Latvia</c:v>
                </c:pt>
                <c:pt idx="17">
                  <c:v>United Kingdom</c:v>
                </c:pt>
                <c:pt idx="18">
                  <c:v>France</c:v>
                </c:pt>
                <c:pt idx="19">
                  <c:v>EU-avg</c:v>
                </c:pt>
                <c:pt idx="20">
                  <c:v>Hungary</c:v>
                </c:pt>
                <c:pt idx="21">
                  <c:v>Bulgaria</c:v>
                </c:pt>
                <c:pt idx="22">
                  <c:v>Czech Republic</c:v>
                </c:pt>
                <c:pt idx="23">
                  <c:v>Poland</c:v>
                </c:pt>
                <c:pt idx="24">
                  <c:v>Lithuania</c:v>
                </c:pt>
                <c:pt idx="25">
                  <c:v>Slovakia</c:v>
                </c:pt>
                <c:pt idx="26">
                  <c:v>Italy</c:v>
                </c:pt>
                <c:pt idx="27">
                  <c:v>Greece</c:v>
                </c:pt>
                <c:pt idx="28">
                  <c:v>Romania</c:v>
                </c:pt>
              </c:strCache>
            </c:strRef>
          </c:cat>
          <c:val>
            <c:numRef>
              <c:f>Foglio5!$E$2:$E$30</c:f>
              <c:numCache>
                <c:formatCode>General</c:formatCode>
                <c:ptCount val="29"/>
                <c:pt idx="0">
                  <c:v>2.2799999999999998</c:v>
                </c:pt>
                <c:pt idx="1">
                  <c:v>3.51</c:v>
                </c:pt>
                <c:pt idx="2">
                  <c:v>4.22</c:v>
                </c:pt>
                <c:pt idx="3">
                  <c:v>4.05</c:v>
                </c:pt>
                <c:pt idx="4">
                  <c:v>3.42</c:v>
                </c:pt>
                <c:pt idx="5">
                  <c:v>9.49</c:v>
                </c:pt>
                <c:pt idx="6">
                  <c:v>10.28</c:v>
                </c:pt>
                <c:pt idx="7">
                  <c:v>6.33</c:v>
                </c:pt>
                <c:pt idx="8">
                  <c:v>8</c:v>
                </c:pt>
                <c:pt idx="9">
                  <c:v>6.89</c:v>
                </c:pt>
                <c:pt idx="10">
                  <c:v>8.24</c:v>
                </c:pt>
                <c:pt idx="11">
                  <c:v>10.7</c:v>
                </c:pt>
                <c:pt idx="12">
                  <c:v>10.45</c:v>
                </c:pt>
                <c:pt idx="13">
                  <c:v>10.77</c:v>
                </c:pt>
                <c:pt idx="14">
                  <c:v>12.88</c:v>
                </c:pt>
                <c:pt idx="15">
                  <c:v>10.61</c:v>
                </c:pt>
                <c:pt idx="16">
                  <c:v>17.170000000000002</c:v>
                </c:pt>
                <c:pt idx="17">
                  <c:v>11.04</c:v>
                </c:pt>
                <c:pt idx="18">
                  <c:v>11.58</c:v>
                </c:pt>
                <c:pt idx="19">
                  <c:v>13.21</c:v>
                </c:pt>
                <c:pt idx="20">
                  <c:v>15.4</c:v>
                </c:pt>
                <c:pt idx="21">
                  <c:v>20.67</c:v>
                </c:pt>
                <c:pt idx="22">
                  <c:v>16.920000000000002</c:v>
                </c:pt>
                <c:pt idx="23">
                  <c:v>24.3</c:v>
                </c:pt>
                <c:pt idx="24">
                  <c:v>25.57</c:v>
                </c:pt>
                <c:pt idx="25">
                  <c:v>29.27</c:v>
                </c:pt>
                <c:pt idx="26">
                  <c:v>26.13</c:v>
                </c:pt>
                <c:pt idx="27">
                  <c:v>29.37</c:v>
                </c:pt>
                <c:pt idx="28">
                  <c:v>34.479999999999997</c:v>
                </c:pt>
              </c:numCache>
            </c:numRef>
          </c:val>
          <c:extLst>
            <c:ext xmlns:c16="http://schemas.microsoft.com/office/drawing/2014/chart" uri="{C3380CC4-5D6E-409C-BE32-E72D297353CC}">
              <c16:uniqueId val="{00000003-799B-497F-AE28-DD173AE108EC}"/>
            </c:ext>
          </c:extLst>
        </c:ser>
        <c:ser>
          <c:idx val="4"/>
          <c:order val="4"/>
          <c:tx>
            <c:strRef>
              <c:f>Foglio5!$F$1</c:f>
              <c:strCache>
                <c:ptCount val="1"/>
                <c:pt idx="0">
                  <c:v>2016</c:v>
                </c:pt>
              </c:strCache>
            </c:strRef>
          </c:tx>
          <c:invertIfNegative val="0"/>
          <c:cat>
            <c:strRef>
              <c:f>Foglio5!$A$2:$A$30</c:f>
              <c:strCache>
                <c:ptCount val="29"/>
                <c:pt idx="0">
                  <c:v>Luxembourg</c:v>
                </c:pt>
                <c:pt idx="1">
                  <c:v>Sweden</c:v>
                </c:pt>
                <c:pt idx="2">
                  <c:v>Croatia</c:v>
                </c:pt>
                <c:pt idx="3">
                  <c:v>Spain</c:v>
                </c:pt>
                <c:pt idx="4">
                  <c:v>Malta</c:v>
                </c:pt>
                <c:pt idx="5">
                  <c:v>Netherlands</c:v>
                </c:pt>
                <c:pt idx="6">
                  <c:v>Cyprus</c:v>
                </c:pt>
                <c:pt idx="7">
                  <c:v>Estonia</c:v>
                </c:pt>
                <c:pt idx="8">
                  <c:v>Austria</c:v>
                </c:pt>
                <c:pt idx="9">
                  <c:v>Finland</c:v>
                </c:pt>
                <c:pt idx="10">
                  <c:v>Slovenia</c:v>
                </c:pt>
                <c:pt idx="11">
                  <c:v>Denmark</c:v>
                </c:pt>
                <c:pt idx="12">
                  <c:v>Germany</c:v>
                </c:pt>
                <c:pt idx="13">
                  <c:v>Belgium</c:v>
                </c:pt>
                <c:pt idx="14">
                  <c:v>Portugal</c:v>
                </c:pt>
                <c:pt idx="15">
                  <c:v>Ireland</c:v>
                </c:pt>
                <c:pt idx="16">
                  <c:v>Latvia</c:v>
                </c:pt>
                <c:pt idx="17">
                  <c:v>United Kingdom</c:v>
                </c:pt>
                <c:pt idx="18">
                  <c:v>France</c:v>
                </c:pt>
                <c:pt idx="19">
                  <c:v>EU-avg</c:v>
                </c:pt>
                <c:pt idx="20">
                  <c:v>Hungary</c:v>
                </c:pt>
                <c:pt idx="21">
                  <c:v>Bulgaria</c:v>
                </c:pt>
                <c:pt idx="22">
                  <c:v>Czech Republic</c:v>
                </c:pt>
                <c:pt idx="23">
                  <c:v>Poland</c:v>
                </c:pt>
                <c:pt idx="24">
                  <c:v>Lithuania</c:v>
                </c:pt>
                <c:pt idx="25">
                  <c:v>Slovakia</c:v>
                </c:pt>
                <c:pt idx="26">
                  <c:v>Italy</c:v>
                </c:pt>
                <c:pt idx="27">
                  <c:v>Greece</c:v>
                </c:pt>
                <c:pt idx="28">
                  <c:v>Romania</c:v>
                </c:pt>
              </c:strCache>
            </c:strRef>
          </c:cat>
          <c:val>
            <c:numRef>
              <c:f>Foglio5!$F$2:$F$30</c:f>
              <c:numCache>
                <c:formatCode>General</c:formatCode>
                <c:ptCount val="29"/>
                <c:pt idx="0">
                  <c:v>0.85</c:v>
                </c:pt>
                <c:pt idx="1">
                  <c:v>1.08</c:v>
                </c:pt>
                <c:pt idx="2">
                  <c:v>1.1499999999999999</c:v>
                </c:pt>
                <c:pt idx="3">
                  <c:v>2.71</c:v>
                </c:pt>
                <c:pt idx="4">
                  <c:v>2.71</c:v>
                </c:pt>
                <c:pt idx="5">
                  <c:v>4</c:v>
                </c:pt>
                <c:pt idx="6">
                  <c:v>4.7300000000000004</c:v>
                </c:pt>
                <c:pt idx="7">
                  <c:v>6.78</c:v>
                </c:pt>
                <c:pt idx="8">
                  <c:v>7.3</c:v>
                </c:pt>
                <c:pt idx="9">
                  <c:v>7.98</c:v>
                </c:pt>
                <c:pt idx="10">
                  <c:v>8.0399999999999991</c:v>
                </c:pt>
                <c:pt idx="11">
                  <c:v>8.51</c:v>
                </c:pt>
                <c:pt idx="12">
                  <c:v>9.39</c:v>
                </c:pt>
                <c:pt idx="13">
                  <c:v>9.68</c:v>
                </c:pt>
                <c:pt idx="14">
                  <c:v>10.16</c:v>
                </c:pt>
                <c:pt idx="15">
                  <c:v>11.15</c:v>
                </c:pt>
                <c:pt idx="16">
                  <c:v>11.27</c:v>
                </c:pt>
                <c:pt idx="17">
                  <c:v>11.67</c:v>
                </c:pt>
                <c:pt idx="18">
                  <c:v>11.92</c:v>
                </c:pt>
                <c:pt idx="19">
                  <c:v>12.32</c:v>
                </c:pt>
                <c:pt idx="20">
                  <c:v>13.33</c:v>
                </c:pt>
                <c:pt idx="21">
                  <c:v>13.56</c:v>
                </c:pt>
                <c:pt idx="22">
                  <c:v>14.19</c:v>
                </c:pt>
                <c:pt idx="23">
                  <c:v>20.8</c:v>
                </c:pt>
                <c:pt idx="24">
                  <c:v>24.52</c:v>
                </c:pt>
                <c:pt idx="25">
                  <c:v>25.68</c:v>
                </c:pt>
                <c:pt idx="26">
                  <c:v>25.9</c:v>
                </c:pt>
                <c:pt idx="27">
                  <c:v>29.22</c:v>
                </c:pt>
                <c:pt idx="28">
                  <c:v>35.880000000000003</c:v>
                </c:pt>
              </c:numCache>
            </c:numRef>
          </c:val>
          <c:extLst>
            <c:ext xmlns:c16="http://schemas.microsoft.com/office/drawing/2014/chart" uri="{C3380CC4-5D6E-409C-BE32-E72D297353CC}">
              <c16:uniqueId val="{00000004-799B-497F-AE28-DD173AE108EC}"/>
            </c:ext>
          </c:extLst>
        </c:ser>
        <c:dLbls>
          <c:showLegendKey val="0"/>
          <c:showVal val="0"/>
          <c:showCatName val="0"/>
          <c:showSerName val="0"/>
          <c:showPercent val="0"/>
          <c:showBubbleSize val="0"/>
        </c:dLbls>
        <c:gapWidth val="150"/>
        <c:shape val="box"/>
        <c:axId val="158466560"/>
        <c:axId val="78814528"/>
        <c:axId val="0"/>
      </c:bar3DChart>
      <c:catAx>
        <c:axId val="158466560"/>
        <c:scaling>
          <c:orientation val="minMax"/>
        </c:scaling>
        <c:delete val="0"/>
        <c:axPos val="b"/>
        <c:numFmt formatCode="General" sourceLinked="0"/>
        <c:majorTickMark val="out"/>
        <c:minorTickMark val="none"/>
        <c:tickLblPos val="nextTo"/>
        <c:txPr>
          <a:bodyPr/>
          <a:lstStyle/>
          <a:p>
            <a:pPr>
              <a:defRPr sz="1000" baseline="0"/>
            </a:pPr>
            <a:endParaRPr lang="it-IT"/>
          </a:p>
        </c:txPr>
        <c:crossAx val="78814528"/>
        <c:crosses val="autoZero"/>
        <c:auto val="1"/>
        <c:lblAlgn val="ctr"/>
        <c:lblOffset val="100"/>
        <c:noMultiLvlLbl val="0"/>
      </c:catAx>
      <c:valAx>
        <c:axId val="78814528"/>
        <c:scaling>
          <c:orientation val="minMax"/>
        </c:scaling>
        <c:delete val="0"/>
        <c:axPos val="l"/>
        <c:majorGridlines/>
        <c:numFmt formatCode="General" sourceLinked="1"/>
        <c:majorTickMark val="out"/>
        <c:minorTickMark val="none"/>
        <c:tickLblPos val="nextTo"/>
        <c:crossAx val="158466560"/>
        <c:crosses val="autoZero"/>
        <c:crossBetween val="between"/>
      </c:valAx>
    </c:plotArea>
    <c:legend>
      <c:legendPos val="b"/>
      <c:overlay val="0"/>
      <c:txPr>
        <a:bodyPr/>
        <a:lstStyle/>
        <a:p>
          <a:pPr>
            <a:defRPr sz="1000" baseline="0"/>
          </a:pPr>
          <a:endParaRPr lang="it-IT"/>
        </a:p>
      </c:txPr>
    </c:legend>
    <c:plotVisOnly val="1"/>
    <c:dispBlanksAs val="gap"/>
    <c:showDLblsOverMax val="0"/>
  </c:chart>
  <c:txPr>
    <a:bodyPr/>
    <a:lstStyle/>
    <a:p>
      <a:pPr>
        <a:defRPr sz="1800"/>
      </a:pPr>
      <a:endParaRPr lang="it-IT"/>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4302625" cy="340265"/>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5621696" y="0"/>
            <a:ext cx="4302625" cy="340265"/>
          </a:xfrm>
          <a:prstGeom prst="rect">
            <a:avLst/>
          </a:prstGeom>
        </p:spPr>
        <p:txBody>
          <a:bodyPr vert="horz" lIns="91440" tIns="45720" rIns="91440" bIns="45720" rtlCol="0"/>
          <a:lstStyle>
            <a:lvl1pPr algn="r">
              <a:defRPr sz="1200"/>
            </a:lvl1pPr>
          </a:lstStyle>
          <a:p>
            <a:fld id="{14BC2FF6-C8DE-4E66-9065-A7F6643FC6AA}" type="datetimeFigureOut">
              <a:rPr lang="it-IT" smtClean="0"/>
              <a:pPr/>
              <a:t>31/10/2018</a:t>
            </a:fld>
            <a:endParaRPr lang="it-IT"/>
          </a:p>
        </p:txBody>
      </p:sp>
      <p:sp>
        <p:nvSpPr>
          <p:cNvPr id="4" name="Segnaposto piè di pagina 3"/>
          <p:cNvSpPr>
            <a:spLocks noGrp="1"/>
          </p:cNvSpPr>
          <p:nvPr>
            <p:ph type="ftr" sz="quarter" idx="2"/>
          </p:nvPr>
        </p:nvSpPr>
        <p:spPr>
          <a:xfrm>
            <a:off x="0" y="6456324"/>
            <a:ext cx="4302625" cy="340264"/>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5621696" y="6456324"/>
            <a:ext cx="4302625" cy="340264"/>
          </a:xfrm>
          <a:prstGeom prst="rect">
            <a:avLst/>
          </a:prstGeom>
        </p:spPr>
        <p:txBody>
          <a:bodyPr vert="horz" lIns="91440" tIns="45720" rIns="91440" bIns="45720" rtlCol="0" anchor="b"/>
          <a:lstStyle>
            <a:lvl1pPr algn="r">
              <a:defRPr sz="1200"/>
            </a:lvl1pPr>
          </a:lstStyle>
          <a:p>
            <a:fld id="{4C310D11-3AAD-4D62-A092-A6B2E4C2049D}" type="slidenum">
              <a:rPr lang="it-IT" smtClean="0"/>
              <a:pPr/>
              <a:t>‹N›</a:t>
            </a:fld>
            <a:endParaRPr lang="it-IT"/>
          </a:p>
        </p:txBody>
      </p:sp>
    </p:spTree>
    <p:extLst>
      <p:ext uri="{BB962C8B-B14F-4D97-AF65-F5344CB8AC3E}">
        <p14:creationId xmlns:p14="http://schemas.microsoft.com/office/powerpoint/2010/main" val="4006905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4302625" cy="340265"/>
          </a:xfrm>
          <a:prstGeom prst="rect">
            <a:avLst/>
          </a:prstGeom>
        </p:spPr>
        <p:txBody>
          <a:bodyPr vert="horz" lIns="91432" tIns="45716" rIns="91432" bIns="45716" rtlCol="0"/>
          <a:lstStyle>
            <a:lvl1pPr algn="l">
              <a:spcBef>
                <a:spcPct val="50000"/>
              </a:spcBef>
              <a:defRPr sz="1200">
                <a:latin typeface="Arial" charset="0"/>
                <a:ea typeface="ＭＳ Ｐゴシック" charset="-128"/>
              </a:defRPr>
            </a:lvl1pPr>
          </a:lstStyle>
          <a:p>
            <a:pPr>
              <a:defRPr/>
            </a:pPr>
            <a:endParaRPr lang="it-IT"/>
          </a:p>
        </p:txBody>
      </p:sp>
      <p:sp>
        <p:nvSpPr>
          <p:cNvPr id="3" name="Segnaposto data 2"/>
          <p:cNvSpPr>
            <a:spLocks noGrp="1"/>
          </p:cNvSpPr>
          <p:nvPr>
            <p:ph type="dt" idx="1"/>
          </p:nvPr>
        </p:nvSpPr>
        <p:spPr>
          <a:xfrm>
            <a:off x="5621697" y="0"/>
            <a:ext cx="4302625" cy="340265"/>
          </a:xfrm>
          <a:prstGeom prst="rect">
            <a:avLst/>
          </a:prstGeom>
        </p:spPr>
        <p:txBody>
          <a:bodyPr vert="horz" lIns="91432" tIns="45716" rIns="91432" bIns="45716" rtlCol="0"/>
          <a:lstStyle>
            <a:lvl1pPr algn="r">
              <a:spcBef>
                <a:spcPct val="50000"/>
              </a:spcBef>
              <a:defRPr sz="1200">
                <a:latin typeface="Arial" charset="0"/>
                <a:ea typeface="ＭＳ Ｐゴシック" charset="-128"/>
              </a:defRPr>
            </a:lvl1pPr>
          </a:lstStyle>
          <a:p>
            <a:pPr>
              <a:defRPr/>
            </a:pPr>
            <a:fld id="{8100F934-0A70-4A35-A243-DB9F39A44631}" type="datetimeFigureOut">
              <a:rPr lang="it-IT"/>
              <a:pPr>
                <a:defRPr/>
              </a:pPr>
              <a:t>31/10/2018</a:t>
            </a:fld>
            <a:endParaRPr lang="it-IT"/>
          </a:p>
        </p:txBody>
      </p:sp>
      <p:sp>
        <p:nvSpPr>
          <p:cNvPr id="4" name="Segnaposto immagine diapositiva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32" tIns="45716" rIns="91432" bIns="45716" rtlCol="0" anchor="ctr"/>
          <a:lstStyle/>
          <a:p>
            <a:pPr lvl="0"/>
            <a:endParaRPr lang="it-IT" noProof="0" smtClean="0"/>
          </a:p>
        </p:txBody>
      </p:sp>
      <p:sp>
        <p:nvSpPr>
          <p:cNvPr id="5" name="Segnaposto note 4"/>
          <p:cNvSpPr>
            <a:spLocks noGrp="1"/>
          </p:cNvSpPr>
          <p:nvPr>
            <p:ph type="body" sz="quarter" idx="3"/>
          </p:nvPr>
        </p:nvSpPr>
        <p:spPr>
          <a:xfrm>
            <a:off x="992202" y="3228706"/>
            <a:ext cx="7942238" cy="3059117"/>
          </a:xfrm>
          <a:prstGeom prst="rect">
            <a:avLst/>
          </a:prstGeom>
        </p:spPr>
        <p:txBody>
          <a:bodyPr vert="horz" lIns="91432" tIns="45716" rIns="91432" bIns="45716"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6456325"/>
            <a:ext cx="4302625" cy="340264"/>
          </a:xfrm>
          <a:prstGeom prst="rect">
            <a:avLst/>
          </a:prstGeom>
        </p:spPr>
        <p:txBody>
          <a:bodyPr vert="horz" lIns="91432" tIns="45716" rIns="91432" bIns="45716" rtlCol="0" anchor="b"/>
          <a:lstStyle>
            <a:lvl1pPr algn="l">
              <a:spcBef>
                <a:spcPct val="50000"/>
              </a:spcBef>
              <a:defRPr sz="1200">
                <a:latin typeface="Arial" charset="0"/>
                <a:ea typeface="ＭＳ Ｐゴシック" charset="-128"/>
              </a:defRPr>
            </a:lvl1pPr>
          </a:lstStyle>
          <a:p>
            <a:pPr>
              <a:defRPr/>
            </a:pPr>
            <a:endParaRPr lang="it-IT"/>
          </a:p>
        </p:txBody>
      </p:sp>
      <p:sp>
        <p:nvSpPr>
          <p:cNvPr id="7" name="Segnaposto numero diapositiva 6"/>
          <p:cNvSpPr>
            <a:spLocks noGrp="1"/>
          </p:cNvSpPr>
          <p:nvPr>
            <p:ph type="sldNum" sz="quarter" idx="5"/>
          </p:nvPr>
        </p:nvSpPr>
        <p:spPr>
          <a:xfrm>
            <a:off x="5621697" y="6456325"/>
            <a:ext cx="4302625" cy="340264"/>
          </a:xfrm>
          <a:prstGeom prst="rect">
            <a:avLst/>
          </a:prstGeom>
        </p:spPr>
        <p:txBody>
          <a:bodyPr vert="horz" wrap="square" lIns="91432" tIns="45716" rIns="91432" bIns="45716" numCol="1" anchor="b" anchorCtr="0" compatLnSpc="1">
            <a:prstTxWarp prst="textNoShape">
              <a:avLst/>
            </a:prstTxWarp>
          </a:bodyPr>
          <a:lstStyle>
            <a:lvl1pPr algn="r">
              <a:spcBef>
                <a:spcPct val="50000"/>
              </a:spcBef>
              <a:defRPr sz="1200"/>
            </a:lvl1pPr>
          </a:lstStyle>
          <a:p>
            <a:pPr>
              <a:defRPr/>
            </a:pPr>
            <a:fld id="{4A9A9F5D-20E0-476F-B4C8-D8AA962A8DB4}" type="slidenum">
              <a:rPr lang="it-IT"/>
              <a:pPr>
                <a:defRPr/>
              </a:pPr>
              <a:t>‹N›</a:t>
            </a:fld>
            <a:endParaRPr lang="it-IT"/>
          </a:p>
        </p:txBody>
      </p:sp>
    </p:spTree>
    <p:extLst>
      <p:ext uri="{BB962C8B-B14F-4D97-AF65-F5344CB8AC3E}">
        <p14:creationId xmlns:p14="http://schemas.microsoft.com/office/powerpoint/2010/main" val="40178312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94212"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92" charset="-128"/>
              </a:defRPr>
            </a:lvl1pPr>
            <a:lvl2pPr marL="742950" indent="-285750">
              <a:defRPr sz="2400">
                <a:solidFill>
                  <a:schemeClr val="tx1"/>
                </a:solidFill>
                <a:latin typeface="Arial" charset="0"/>
                <a:ea typeface="ＭＳ Ｐゴシック" pitchFamily="92" charset="-128"/>
              </a:defRPr>
            </a:lvl2pPr>
            <a:lvl3pPr marL="1143000" indent="-228600">
              <a:defRPr sz="2400">
                <a:solidFill>
                  <a:schemeClr val="tx1"/>
                </a:solidFill>
                <a:latin typeface="Arial" charset="0"/>
                <a:ea typeface="ＭＳ Ｐゴシック" pitchFamily="92" charset="-128"/>
              </a:defRPr>
            </a:lvl3pPr>
            <a:lvl4pPr marL="1600200" indent="-228600">
              <a:defRPr sz="2400">
                <a:solidFill>
                  <a:schemeClr val="tx1"/>
                </a:solidFill>
                <a:latin typeface="Arial" charset="0"/>
                <a:ea typeface="ＭＳ Ｐゴシック" pitchFamily="92" charset="-128"/>
              </a:defRPr>
            </a:lvl4pPr>
            <a:lvl5pPr marL="2057400" indent="-228600">
              <a:defRPr sz="2400">
                <a:solidFill>
                  <a:schemeClr val="tx1"/>
                </a:solidFill>
                <a:latin typeface="Arial" charset="0"/>
                <a:ea typeface="ＭＳ Ｐゴシック" pitchFamily="92"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92"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92"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92"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92" charset="-128"/>
              </a:defRPr>
            </a:lvl9pPr>
          </a:lstStyle>
          <a:p>
            <a:fld id="{9DDA527B-4BD9-49B2-9F95-0907EB79A329}" type="slidenum">
              <a:rPr lang="it-IT" altLang="it-IT" sz="1200" smtClean="0"/>
              <a:pPr/>
              <a:t>1</a:t>
            </a:fld>
            <a:endParaRPr lang="it-IT" altLang="it-IT" sz="12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4A9A9F5D-20E0-476F-B4C8-D8AA962A8DB4}" type="slidenum">
              <a:rPr lang="it-IT" smtClean="0"/>
              <a:pPr>
                <a:defRPr/>
              </a:pPr>
              <a:t>2</a:t>
            </a:fld>
            <a:endParaRPr lang="it-IT"/>
          </a:p>
        </p:txBody>
      </p:sp>
    </p:spTree>
    <p:extLst>
      <p:ext uri="{BB962C8B-B14F-4D97-AF65-F5344CB8AC3E}">
        <p14:creationId xmlns:p14="http://schemas.microsoft.com/office/powerpoint/2010/main" val="3355975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4A9A9F5D-20E0-476F-B4C8-D8AA962A8DB4}" type="slidenum">
              <a:rPr lang="it-IT" smtClean="0"/>
              <a:pPr>
                <a:defRPr/>
              </a:pPr>
              <a:t>3</a:t>
            </a:fld>
            <a:endParaRPr lang="it-IT"/>
          </a:p>
        </p:txBody>
      </p:sp>
    </p:spTree>
    <p:extLst>
      <p:ext uri="{BB962C8B-B14F-4D97-AF65-F5344CB8AC3E}">
        <p14:creationId xmlns:p14="http://schemas.microsoft.com/office/powerpoint/2010/main" val="3355975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AC8C4F6D-A0E5-455D-AB0D-2DDA8DD46369}" type="slidenum">
              <a:rPr lang="it-IT" smtClean="0">
                <a:solidFill>
                  <a:prstClr val="black"/>
                </a:solidFill>
              </a:rPr>
              <a:pPr>
                <a:defRPr/>
              </a:pPr>
              <a:t>4</a:t>
            </a:fld>
            <a:endParaRPr lang="it-IT">
              <a:solidFill>
                <a:prstClr val="black"/>
              </a:solidFill>
            </a:endParaRPr>
          </a:p>
        </p:txBody>
      </p:sp>
    </p:spTree>
    <p:extLst>
      <p:ext uri="{BB962C8B-B14F-4D97-AF65-F5344CB8AC3E}">
        <p14:creationId xmlns:p14="http://schemas.microsoft.com/office/powerpoint/2010/main" val="2791477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Segnaposto note 2"/>
          <p:cNvSpPr>
            <a:spLocks noGrp="1"/>
          </p:cNvSpPr>
          <p:nvPr>
            <p:ph type="body" idx="1"/>
          </p:nvPr>
        </p:nvSpPr>
        <p:spPr/>
        <p:txBody>
          <a:bodyPr>
            <a:normAutofit fontScale="77500" lnSpcReduction="20000"/>
          </a:bodyPr>
          <a:lstStyle/>
          <a:p>
            <a:pPr>
              <a:defRPr/>
            </a:pPr>
            <a:endParaRPr lang="it-IT" dirty="0" smtClean="0"/>
          </a:p>
        </p:txBody>
      </p:sp>
      <p:sp>
        <p:nvSpPr>
          <p:cNvPr id="23556"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00353E7E-4629-4064-AB0A-0EDB8B473BF9}" type="slidenum">
              <a:rPr lang="it-IT" altLang="it-IT" sz="1200" smtClean="0">
                <a:solidFill>
                  <a:prstClr val="black"/>
                </a:solidFill>
              </a:rPr>
              <a:pPr/>
              <a:t>5</a:t>
            </a:fld>
            <a:endParaRPr lang="it-IT" altLang="it-IT" sz="1200" smtClean="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AC8C4F6D-A0E5-455D-AB0D-2DDA8DD46369}" type="slidenum">
              <a:rPr lang="it-IT" smtClean="0">
                <a:solidFill>
                  <a:prstClr val="black"/>
                </a:solidFill>
              </a:rPr>
              <a:pPr>
                <a:defRPr/>
              </a:pPr>
              <a:t>6</a:t>
            </a:fld>
            <a:endParaRPr lang="it-IT">
              <a:solidFill>
                <a:prstClr val="black"/>
              </a:solidFill>
            </a:endParaRPr>
          </a:p>
        </p:txBody>
      </p:sp>
    </p:spTree>
    <p:extLst>
      <p:ext uri="{BB962C8B-B14F-4D97-AF65-F5344CB8AC3E}">
        <p14:creationId xmlns:p14="http://schemas.microsoft.com/office/powerpoint/2010/main" val="1008506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AC8C4F6D-A0E5-455D-AB0D-2DDA8DD46369}" type="slidenum">
              <a:rPr lang="it-IT" smtClean="0">
                <a:solidFill>
                  <a:prstClr val="black"/>
                </a:solidFill>
              </a:rPr>
              <a:pPr>
                <a:defRPr/>
              </a:pPr>
              <a:t>7</a:t>
            </a:fld>
            <a:endParaRPr lang="it-IT">
              <a:solidFill>
                <a:prstClr val="black"/>
              </a:solidFill>
            </a:endParaRPr>
          </a:p>
        </p:txBody>
      </p:sp>
    </p:spTree>
    <p:extLst>
      <p:ext uri="{BB962C8B-B14F-4D97-AF65-F5344CB8AC3E}">
        <p14:creationId xmlns:p14="http://schemas.microsoft.com/office/powerpoint/2010/main" val="1008506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AC8C4F6D-A0E5-455D-AB0D-2DDA8DD46369}" type="slidenum">
              <a:rPr lang="it-IT" smtClean="0">
                <a:solidFill>
                  <a:prstClr val="black"/>
                </a:solidFill>
              </a:rPr>
              <a:pPr>
                <a:defRPr/>
              </a:pPr>
              <a:t>8</a:t>
            </a:fld>
            <a:endParaRPr lang="it-IT">
              <a:solidFill>
                <a:prstClr val="black"/>
              </a:solidFill>
            </a:endParaRPr>
          </a:p>
        </p:txBody>
      </p:sp>
    </p:spTree>
    <p:extLst>
      <p:ext uri="{BB962C8B-B14F-4D97-AF65-F5344CB8AC3E}">
        <p14:creationId xmlns:p14="http://schemas.microsoft.com/office/powerpoint/2010/main" val="1008506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AC8C4F6D-A0E5-455D-AB0D-2DDA8DD46369}" type="slidenum">
              <a:rPr lang="it-IT" smtClean="0">
                <a:solidFill>
                  <a:prstClr val="black"/>
                </a:solidFill>
              </a:rPr>
              <a:pPr>
                <a:defRPr/>
              </a:pPr>
              <a:t>9</a:t>
            </a:fld>
            <a:endParaRPr lang="it-IT">
              <a:solidFill>
                <a:prstClr val="black"/>
              </a:solidFill>
            </a:endParaRPr>
          </a:p>
        </p:txBody>
      </p:sp>
    </p:spTree>
    <p:extLst>
      <p:ext uri="{BB962C8B-B14F-4D97-AF65-F5344CB8AC3E}">
        <p14:creationId xmlns:p14="http://schemas.microsoft.com/office/powerpoint/2010/main" val="1008506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AC8C4F6D-A0E5-455D-AB0D-2DDA8DD46369}" type="slidenum">
              <a:rPr lang="it-IT" smtClean="0">
                <a:solidFill>
                  <a:prstClr val="black"/>
                </a:solidFill>
              </a:rPr>
              <a:pPr>
                <a:defRPr/>
              </a:pPr>
              <a:t>10</a:t>
            </a:fld>
            <a:endParaRPr lang="it-IT">
              <a:solidFill>
                <a:prstClr val="black"/>
              </a:solidFill>
            </a:endParaRPr>
          </a:p>
        </p:txBody>
      </p:sp>
    </p:spTree>
    <p:extLst>
      <p:ext uri="{BB962C8B-B14F-4D97-AF65-F5344CB8AC3E}">
        <p14:creationId xmlns:p14="http://schemas.microsoft.com/office/powerpoint/2010/main" val="1008506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AC8C4F6D-A0E5-455D-AB0D-2DDA8DD46369}" type="slidenum">
              <a:rPr lang="it-IT" smtClean="0">
                <a:solidFill>
                  <a:prstClr val="black"/>
                </a:solidFill>
              </a:rPr>
              <a:pPr>
                <a:defRPr/>
              </a:pPr>
              <a:t>11</a:t>
            </a:fld>
            <a:endParaRPr lang="it-IT">
              <a:solidFill>
                <a:prstClr val="black"/>
              </a:solidFill>
            </a:endParaRPr>
          </a:p>
        </p:txBody>
      </p:sp>
    </p:spTree>
    <p:extLst>
      <p:ext uri="{BB962C8B-B14F-4D97-AF65-F5344CB8AC3E}">
        <p14:creationId xmlns:p14="http://schemas.microsoft.com/office/powerpoint/2010/main" val="2791477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AC8C4F6D-A0E5-455D-AB0D-2DDA8DD46369}" type="slidenum">
              <a:rPr lang="it-IT" smtClean="0">
                <a:solidFill>
                  <a:prstClr val="black"/>
                </a:solidFill>
              </a:rPr>
              <a:pPr>
                <a:defRPr/>
              </a:pPr>
              <a:t>12</a:t>
            </a:fld>
            <a:endParaRPr lang="it-IT">
              <a:solidFill>
                <a:prstClr val="black"/>
              </a:solidFill>
            </a:endParaRPr>
          </a:p>
        </p:txBody>
      </p:sp>
    </p:spTree>
    <p:extLst>
      <p:ext uri="{BB962C8B-B14F-4D97-AF65-F5344CB8AC3E}">
        <p14:creationId xmlns:p14="http://schemas.microsoft.com/office/powerpoint/2010/main" val="2791477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AC8C4F6D-A0E5-455D-AB0D-2DDA8DD46369}" type="slidenum">
              <a:rPr lang="it-IT" smtClean="0">
                <a:solidFill>
                  <a:prstClr val="black"/>
                </a:solidFill>
              </a:rPr>
              <a:pPr>
                <a:defRPr/>
              </a:pPr>
              <a:t>13</a:t>
            </a:fld>
            <a:endParaRPr lang="it-IT">
              <a:solidFill>
                <a:prstClr val="black"/>
              </a:solidFill>
            </a:endParaRPr>
          </a:p>
        </p:txBody>
      </p:sp>
    </p:spTree>
    <p:extLst>
      <p:ext uri="{BB962C8B-B14F-4D97-AF65-F5344CB8AC3E}">
        <p14:creationId xmlns:p14="http://schemas.microsoft.com/office/powerpoint/2010/main" val="2791477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AC8C4F6D-A0E5-455D-AB0D-2DDA8DD46369}" type="slidenum">
              <a:rPr lang="it-IT" smtClean="0">
                <a:solidFill>
                  <a:prstClr val="black"/>
                </a:solidFill>
              </a:rPr>
              <a:pPr>
                <a:defRPr/>
              </a:pPr>
              <a:t>14</a:t>
            </a:fld>
            <a:endParaRPr lang="it-IT">
              <a:solidFill>
                <a:prstClr val="black"/>
              </a:solidFill>
            </a:endParaRPr>
          </a:p>
        </p:txBody>
      </p:sp>
    </p:spTree>
    <p:extLst>
      <p:ext uri="{BB962C8B-B14F-4D97-AF65-F5344CB8AC3E}">
        <p14:creationId xmlns:p14="http://schemas.microsoft.com/office/powerpoint/2010/main" val="2791477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AC8C4F6D-A0E5-455D-AB0D-2DDA8DD46369}" type="slidenum">
              <a:rPr lang="it-IT" smtClean="0">
                <a:solidFill>
                  <a:prstClr val="black"/>
                </a:solidFill>
              </a:rPr>
              <a:pPr>
                <a:defRPr/>
              </a:pPr>
              <a:t>15</a:t>
            </a:fld>
            <a:endParaRPr lang="it-IT">
              <a:solidFill>
                <a:prstClr val="black"/>
              </a:solidFill>
            </a:endParaRPr>
          </a:p>
        </p:txBody>
      </p:sp>
    </p:spTree>
    <p:extLst>
      <p:ext uri="{BB962C8B-B14F-4D97-AF65-F5344CB8AC3E}">
        <p14:creationId xmlns:p14="http://schemas.microsoft.com/office/powerpoint/2010/main" val="27914774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AC8C4F6D-A0E5-455D-AB0D-2DDA8DD46369}" type="slidenum">
              <a:rPr lang="it-IT" smtClean="0">
                <a:solidFill>
                  <a:prstClr val="black"/>
                </a:solidFill>
              </a:rPr>
              <a:pPr>
                <a:defRPr/>
              </a:pPr>
              <a:t>16</a:t>
            </a:fld>
            <a:endParaRPr lang="it-IT">
              <a:solidFill>
                <a:prstClr val="black"/>
              </a:solidFill>
            </a:endParaRPr>
          </a:p>
        </p:txBody>
      </p:sp>
    </p:spTree>
    <p:extLst>
      <p:ext uri="{BB962C8B-B14F-4D97-AF65-F5344CB8AC3E}">
        <p14:creationId xmlns:p14="http://schemas.microsoft.com/office/powerpoint/2010/main" val="2791477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AC8C4F6D-A0E5-455D-AB0D-2DDA8DD46369}" type="slidenum">
              <a:rPr lang="it-IT" smtClean="0">
                <a:solidFill>
                  <a:prstClr val="black"/>
                </a:solidFill>
              </a:rPr>
              <a:pPr>
                <a:defRPr/>
              </a:pPr>
              <a:t>17</a:t>
            </a:fld>
            <a:endParaRPr lang="it-IT">
              <a:solidFill>
                <a:prstClr val="black"/>
              </a:solidFill>
            </a:endParaRPr>
          </a:p>
        </p:txBody>
      </p:sp>
    </p:spTree>
    <p:extLst>
      <p:ext uri="{BB962C8B-B14F-4D97-AF65-F5344CB8AC3E}">
        <p14:creationId xmlns:p14="http://schemas.microsoft.com/office/powerpoint/2010/main" val="2791477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4A9A9F5D-20E0-476F-B4C8-D8AA962A8DB4}" type="slidenum">
              <a:rPr lang="it-IT" smtClean="0"/>
              <a:pPr>
                <a:defRPr/>
              </a:pPr>
              <a:t>18</a:t>
            </a:fld>
            <a:endParaRPr lang="it-IT"/>
          </a:p>
        </p:txBody>
      </p:sp>
    </p:spTree>
    <p:extLst>
      <p:ext uri="{BB962C8B-B14F-4D97-AF65-F5344CB8AC3E}">
        <p14:creationId xmlns:p14="http://schemas.microsoft.com/office/powerpoint/2010/main" val="3355975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4A9A9F5D-20E0-476F-B4C8-D8AA962A8DB4}" type="slidenum">
              <a:rPr lang="it-IT" smtClean="0"/>
              <a:pPr>
                <a:defRPr/>
              </a:pPr>
              <a:t>19</a:t>
            </a:fld>
            <a:endParaRPr lang="it-IT"/>
          </a:p>
        </p:txBody>
      </p:sp>
    </p:spTree>
    <p:extLst>
      <p:ext uri="{BB962C8B-B14F-4D97-AF65-F5344CB8AC3E}">
        <p14:creationId xmlns:p14="http://schemas.microsoft.com/office/powerpoint/2010/main" val="3355975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4A9A9F5D-20E0-476F-B4C8-D8AA962A8DB4}" type="slidenum">
              <a:rPr lang="it-IT" smtClean="0"/>
              <a:pPr>
                <a:defRPr/>
              </a:pPr>
              <a:t>20</a:t>
            </a:fld>
            <a:endParaRPr lang="it-IT"/>
          </a:p>
        </p:txBody>
      </p:sp>
    </p:spTree>
    <p:extLst>
      <p:ext uri="{BB962C8B-B14F-4D97-AF65-F5344CB8AC3E}">
        <p14:creationId xmlns:p14="http://schemas.microsoft.com/office/powerpoint/2010/main" val="3355975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4A9A9F5D-20E0-476F-B4C8-D8AA962A8DB4}" type="slidenum">
              <a:rPr lang="it-IT" smtClean="0"/>
              <a:pPr>
                <a:defRPr/>
              </a:pPr>
              <a:t>21</a:t>
            </a:fld>
            <a:endParaRPr lang="it-IT"/>
          </a:p>
        </p:txBody>
      </p:sp>
    </p:spTree>
    <p:extLst>
      <p:ext uri="{BB962C8B-B14F-4D97-AF65-F5344CB8AC3E}">
        <p14:creationId xmlns:p14="http://schemas.microsoft.com/office/powerpoint/2010/main" val="3355975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endParaRPr lang="it-IT" dirty="0"/>
          </a:p>
        </p:txBody>
      </p:sp>
      <p:sp>
        <p:nvSpPr>
          <p:cNvPr id="4" name="Segnaposto numero diapositiva 3"/>
          <p:cNvSpPr>
            <a:spLocks noGrp="1"/>
          </p:cNvSpPr>
          <p:nvPr>
            <p:ph type="sldNum" sz="quarter" idx="10"/>
          </p:nvPr>
        </p:nvSpPr>
        <p:spPr/>
        <p:txBody>
          <a:bodyPr/>
          <a:lstStyle/>
          <a:p>
            <a:pPr>
              <a:defRPr/>
            </a:pPr>
            <a:fld id="{4A9A9F5D-20E0-476F-B4C8-D8AA962A8DB4}" type="slidenum">
              <a:rPr lang="it-IT" smtClean="0"/>
              <a:pPr>
                <a:defRPr/>
              </a:pPr>
              <a:t>28</a:t>
            </a:fld>
            <a:endParaRPr lang="it-IT"/>
          </a:p>
        </p:txBody>
      </p:sp>
    </p:spTree>
    <p:extLst>
      <p:ext uri="{BB962C8B-B14F-4D97-AF65-F5344CB8AC3E}">
        <p14:creationId xmlns:p14="http://schemas.microsoft.com/office/powerpoint/2010/main" val="33559753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titolo">
    <p:spTree>
      <p:nvGrpSpPr>
        <p:cNvPr id="1" name=""/>
        <p:cNvGrpSpPr/>
        <p:nvPr/>
      </p:nvGrpSpPr>
      <p:grpSpPr>
        <a:xfrm>
          <a:off x="0" y="0"/>
          <a:ext cx="0" cy="0"/>
          <a:chOff x="0" y="0"/>
          <a:chExt cx="0" cy="0"/>
        </a:xfrm>
      </p:grpSpPr>
      <p:pic>
        <p:nvPicPr>
          <p:cNvPr id="4" name="Immagine 8"/>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Connettore 1 4"/>
          <p:cNvCxnSpPr/>
          <p:nvPr userDrawn="1"/>
        </p:nvCxnSpPr>
        <p:spPr bwMode="auto">
          <a:xfrm>
            <a:off x="360363" y="6119813"/>
            <a:ext cx="8423275" cy="0"/>
          </a:xfrm>
          <a:prstGeom prst="line">
            <a:avLst/>
          </a:prstGeom>
          <a:ln>
            <a:solidFill>
              <a:schemeClr val="bg1">
                <a:lumMod val="50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 name="Connettore 1 5"/>
          <p:cNvCxnSpPr/>
          <p:nvPr userDrawn="1"/>
        </p:nvCxnSpPr>
        <p:spPr bwMode="auto">
          <a:xfrm flipV="1">
            <a:off x="2700338" y="2879725"/>
            <a:ext cx="0" cy="900113"/>
          </a:xfrm>
          <a:prstGeom prst="line">
            <a:avLst/>
          </a:prstGeom>
          <a:noFill/>
          <a:ln w="9525" cap="flat" cmpd="sng" algn="ctr">
            <a:solidFill>
              <a:schemeClr val="bg1">
                <a:lumMod val="75000"/>
              </a:schemeClr>
            </a:solidFill>
            <a:prstDash val="solid"/>
            <a:round/>
            <a:headEnd type="none" w="med" len="med"/>
            <a:tailEnd type="none" w="med" len="med"/>
          </a:ln>
          <a:effectLst/>
        </p:spPr>
      </p:cxnSp>
      <p:pic>
        <p:nvPicPr>
          <p:cNvPr id="7" name="Immagine 1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63950" y="6218238"/>
            <a:ext cx="181610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magine 14"/>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0363" y="2879725"/>
            <a:ext cx="2263775"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3"/>
          <p:cNvSpPr>
            <a:spLocks noGrp="1" noChangeArrowheads="1"/>
          </p:cNvSpPr>
          <p:nvPr>
            <p:ph type="ctrTitle"/>
          </p:nvPr>
        </p:nvSpPr>
        <p:spPr>
          <a:xfrm>
            <a:off x="2880000" y="2880000"/>
            <a:ext cx="5868464" cy="540000"/>
          </a:xfrm>
          <a:prstGeom prst="rect">
            <a:avLst/>
          </a:prstGeom>
        </p:spPr>
        <p:txBody>
          <a:bodyPr/>
          <a:lstStyle>
            <a:lvl1pPr algn="l">
              <a:defRPr sz="2800" baseline="0">
                <a:solidFill>
                  <a:schemeClr val="tx1">
                    <a:lumMod val="50000"/>
                  </a:schemeClr>
                </a:solidFill>
                <a:latin typeface="+mj-lt"/>
              </a:defRPr>
            </a:lvl1pPr>
          </a:lstStyle>
          <a:p>
            <a:r>
              <a:rPr lang="it-IT" dirty="0" smtClean="0"/>
              <a:t>Fare clic per modificare lo stile del titolo</a:t>
            </a:r>
            <a:endParaRPr lang="it-IT" dirty="0"/>
          </a:p>
        </p:txBody>
      </p:sp>
      <p:sp>
        <p:nvSpPr>
          <p:cNvPr id="11" name="Rectangle 4"/>
          <p:cNvSpPr>
            <a:spLocks noGrp="1" noChangeArrowheads="1"/>
          </p:cNvSpPr>
          <p:nvPr>
            <p:ph type="subTitle" idx="1"/>
          </p:nvPr>
        </p:nvSpPr>
        <p:spPr>
          <a:xfrm>
            <a:off x="2880000" y="3501009"/>
            <a:ext cx="5868464" cy="360039"/>
          </a:xfrm>
          <a:prstGeom prst="rect">
            <a:avLst/>
          </a:prstGeom>
        </p:spPr>
        <p:txBody>
          <a:bodyPr/>
          <a:lstStyle>
            <a:lvl1pPr marL="0" indent="0" algn="l">
              <a:defRPr sz="1500">
                <a:solidFill>
                  <a:schemeClr val="bg1">
                    <a:lumMod val="50000"/>
                  </a:schemeClr>
                </a:solidFill>
                <a:latin typeface="Frutiger LT 45 Light" pitchFamily="34" charset="0"/>
              </a:defRPr>
            </a:lvl1pPr>
          </a:lstStyle>
          <a:p>
            <a:r>
              <a:rPr lang="it-IT" dirty="0" smtClean="0"/>
              <a:t>Fare clic per modificare lo stile del sottotitolo dello schema</a:t>
            </a:r>
            <a:endParaRPr lang="it-IT" dirty="0"/>
          </a:p>
        </p:txBody>
      </p:sp>
    </p:spTree>
    <p:extLst>
      <p:ext uri="{BB962C8B-B14F-4D97-AF65-F5344CB8AC3E}">
        <p14:creationId xmlns:p14="http://schemas.microsoft.com/office/powerpoint/2010/main" val="4133491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360000" y="360000"/>
            <a:ext cx="8384798" cy="1191344"/>
          </a:xfrm>
          <a:prstGeom prst="rect">
            <a:avLst/>
          </a:prstGeom>
        </p:spPr>
        <p:txBody>
          <a:bodyPr/>
          <a:lstStyle>
            <a:lvl1pPr>
              <a:defRPr sz="2400"/>
            </a:lvl1pPr>
          </a:lstStyle>
          <a:p>
            <a:r>
              <a:rPr lang="it-IT" dirty="0" smtClean="0"/>
              <a:t>Fare clic per modificare lo stile del titolo</a:t>
            </a:r>
            <a:endParaRPr lang="it-IT" dirty="0"/>
          </a:p>
        </p:txBody>
      </p:sp>
      <p:sp>
        <p:nvSpPr>
          <p:cNvPr id="3" name="Segnaposto contenuto 2"/>
          <p:cNvSpPr>
            <a:spLocks noGrp="1"/>
          </p:cNvSpPr>
          <p:nvPr>
            <p:ph idx="1"/>
          </p:nvPr>
        </p:nvSpPr>
        <p:spPr>
          <a:xfrm>
            <a:off x="360000" y="1800000"/>
            <a:ext cx="8384798" cy="4144292"/>
          </a:xfrm>
          <a:prstGeom prst="rect">
            <a:avLst/>
          </a:prstGeom>
        </p:spPr>
        <p:txBody>
          <a:bodyPr/>
          <a:lstStyle>
            <a:lvl1pPr>
              <a:defRPr/>
            </a:lvl1pPr>
          </a:lstStyle>
          <a:p>
            <a:pPr lvl="0"/>
            <a:r>
              <a:rPr lang="it-IT" dirty="0"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r>
              <a:rPr lang="it-IT" smtClean="0"/>
              <a:t>Luogo, </a:t>
            </a:r>
            <a:r>
              <a:rPr lang="it-IT" dirty="0"/>
              <a:t>21/10/2013</a:t>
            </a:r>
          </a:p>
        </p:txBody>
      </p:sp>
      <p:sp>
        <p:nvSpPr>
          <p:cNvPr id="5" name="Rectangle 5"/>
          <p:cNvSpPr>
            <a:spLocks noGrp="1" noChangeArrowheads="1"/>
          </p:cNvSpPr>
          <p:nvPr>
            <p:ph type="ftr" sz="quarter" idx="11"/>
          </p:nvPr>
        </p:nvSpPr>
        <p:spPr>
          <a:ln/>
        </p:spPr>
        <p:txBody>
          <a:bodyPr/>
          <a:lstStyle>
            <a:lvl1pPr>
              <a:defRPr/>
            </a:lvl1pPr>
          </a:lstStyle>
          <a:p>
            <a:pPr>
              <a:defRPr/>
            </a:pPr>
            <a:r>
              <a:rPr lang="it-IT"/>
              <a:t>Titolo presentazione</a:t>
            </a:r>
          </a:p>
        </p:txBody>
      </p:sp>
      <p:sp>
        <p:nvSpPr>
          <p:cNvPr id="6" name="Rectangle 6"/>
          <p:cNvSpPr>
            <a:spLocks noGrp="1" noChangeArrowheads="1"/>
          </p:cNvSpPr>
          <p:nvPr>
            <p:ph type="sldNum" sz="quarter" idx="12"/>
          </p:nvPr>
        </p:nvSpPr>
        <p:spPr>
          <a:ln/>
        </p:spPr>
        <p:txBody>
          <a:bodyPr/>
          <a:lstStyle>
            <a:lvl1pPr>
              <a:defRPr/>
            </a:lvl1pPr>
          </a:lstStyle>
          <a:p>
            <a:pPr>
              <a:defRPr/>
            </a:pPr>
            <a:fld id="{00E26348-5CD6-409C-B24F-FA280CD08DBE}" type="slidenum">
              <a:rPr lang="it-IT"/>
              <a:pPr>
                <a:defRPr/>
              </a:pPr>
              <a:t>‹N›</a:t>
            </a:fld>
            <a:endParaRPr lang="it-IT"/>
          </a:p>
        </p:txBody>
      </p:sp>
    </p:spTree>
    <p:extLst>
      <p:ext uri="{BB962C8B-B14F-4D97-AF65-F5344CB8AC3E}">
        <p14:creationId xmlns:p14="http://schemas.microsoft.com/office/powerpoint/2010/main" val="3340150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4644008" y="1800000"/>
            <a:ext cx="4140000" cy="4143600"/>
          </a:xfrm>
          <a:prstGeom prst="rect">
            <a:avLst/>
          </a:prstGeom>
        </p:spPr>
        <p:txBody>
          <a:bodyPr/>
          <a:lstStyle>
            <a:lvl1pPr>
              <a:defRPr sz="1800" baseline="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dirty="0" smtClean="0"/>
              <a:t>Fare clic per modificare stili del</a:t>
            </a:r>
          </a:p>
          <a:p>
            <a:pPr lvl="0"/>
            <a:r>
              <a:rPr lang="it-IT" dirty="0" smtClean="0"/>
              <a:t>testo dello schema</a:t>
            </a:r>
          </a:p>
        </p:txBody>
      </p:sp>
      <p:sp>
        <p:nvSpPr>
          <p:cNvPr id="9" name="Segnaposto testo 2"/>
          <p:cNvSpPr>
            <a:spLocks noGrp="1"/>
          </p:cNvSpPr>
          <p:nvPr>
            <p:ph type="body" idx="13"/>
          </p:nvPr>
        </p:nvSpPr>
        <p:spPr>
          <a:xfrm>
            <a:off x="360000" y="1800000"/>
            <a:ext cx="4140000" cy="4143600"/>
          </a:xfrm>
          <a:prstGeom prst="rect">
            <a:avLst/>
          </a:prstGeom>
        </p:spPr>
        <p:txBody>
          <a:bodyPr/>
          <a:lstStyle>
            <a:lvl1pPr marL="0" indent="0">
              <a:buNone/>
              <a:defRPr sz="1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dirty="0" smtClean="0"/>
              <a:t>Fare clic per modificare stili del testo dello schema</a:t>
            </a:r>
          </a:p>
        </p:txBody>
      </p:sp>
      <p:sp>
        <p:nvSpPr>
          <p:cNvPr id="8" name="Titolo 1"/>
          <p:cNvSpPr>
            <a:spLocks noGrp="1"/>
          </p:cNvSpPr>
          <p:nvPr>
            <p:ph type="title"/>
          </p:nvPr>
        </p:nvSpPr>
        <p:spPr>
          <a:xfrm>
            <a:off x="360000" y="360000"/>
            <a:ext cx="8384798" cy="1191344"/>
          </a:xfrm>
          <a:prstGeom prst="rect">
            <a:avLst/>
          </a:prstGeom>
        </p:spPr>
        <p:txBody>
          <a:bodyPr/>
          <a:lstStyle>
            <a:lvl1pPr>
              <a:defRPr sz="2400"/>
            </a:lvl1pPr>
          </a:lstStyle>
          <a:p>
            <a:r>
              <a:rPr lang="it-IT" dirty="0" smtClean="0"/>
              <a:t>Fare clic per modificare lo stile del titolo</a:t>
            </a:r>
            <a:endParaRPr lang="it-IT" dirty="0"/>
          </a:p>
        </p:txBody>
      </p:sp>
      <p:sp>
        <p:nvSpPr>
          <p:cNvPr id="5" name="Rectangle 4"/>
          <p:cNvSpPr>
            <a:spLocks noGrp="1" noChangeArrowheads="1"/>
          </p:cNvSpPr>
          <p:nvPr>
            <p:ph type="dt" sz="half" idx="14"/>
          </p:nvPr>
        </p:nvSpPr>
        <p:spPr>
          <a:ln/>
        </p:spPr>
        <p:txBody>
          <a:bodyPr/>
          <a:lstStyle>
            <a:lvl1pPr>
              <a:defRPr/>
            </a:lvl1pPr>
          </a:lstStyle>
          <a:p>
            <a:pPr>
              <a:defRPr/>
            </a:pPr>
            <a:r>
              <a:rPr lang="it-IT" smtClean="0"/>
              <a:t>Luogo, </a:t>
            </a:r>
            <a:r>
              <a:rPr lang="it-IT" dirty="0"/>
              <a:t>21/10/2013</a:t>
            </a:r>
          </a:p>
        </p:txBody>
      </p:sp>
      <p:sp>
        <p:nvSpPr>
          <p:cNvPr id="6" name="Rectangle 5"/>
          <p:cNvSpPr>
            <a:spLocks noGrp="1" noChangeArrowheads="1"/>
          </p:cNvSpPr>
          <p:nvPr>
            <p:ph type="ftr" sz="quarter" idx="15"/>
          </p:nvPr>
        </p:nvSpPr>
        <p:spPr>
          <a:ln/>
        </p:spPr>
        <p:txBody>
          <a:bodyPr/>
          <a:lstStyle>
            <a:lvl1pPr>
              <a:defRPr/>
            </a:lvl1pPr>
          </a:lstStyle>
          <a:p>
            <a:pPr>
              <a:defRPr/>
            </a:pPr>
            <a:r>
              <a:rPr lang="it-IT"/>
              <a:t>Titolo presentazione</a:t>
            </a:r>
          </a:p>
        </p:txBody>
      </p:sp>
      <p:sp>
        <p:nvSpPr>
          <p:cNvPr id="7" name="Rectangle 6"/>
          <p:cNvSpPr>
            <a:spLocks noGrp="1" noChangeArrowheads="1"/>
          </p:cNvSpPr>
          <p:nvPr>
            <p:ph type="sldNum" sz="quarter" idx="16"/>
          </p:nvPr>
        </p:nvSpPr>
        <p:spPr>
          <a:ln/>
        </p:spPr>
        <p:txBody>
          <a:bodyPr/>
          <a:lstStyle>
            <a:lvl1pPr>
              <a:defRPr/>
            </a:lvl1pPr>
          </a:lstStyle>
          <a:p>
            <a:pPr>
              <a:defRPr/>
            </a:pPr>
            <a:fld id="{D3B1B12D-D14C-406F-A992-22E4D3CB1E50}" type="slidenum">
              <a:rPr lang="it-IT"/>
              <a:pPr>
                <a:defRPr/>
              </a:pPr>
              <a:t>‹N›</a:t>
            </a:fld>
            <a:endParaRPr lang="it-IT"/>
          </a:p>
        </p:txBody>
      </p:sp>
    </p:spTree>
    <p:extLst>
      <p:ext uri="{BB962C8B-B14F-4D97-AF65-F5344CB8AC3E}">
        <p14:creationId xmlns:p14="http://schemas.microsoft.com/office/powerpoint/2010/main" val="266070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4644008" y="1124744"/>
            <a:ext cx="4140000" cy="916554"/>
          </a:xfrm>
          <a:prstGeom prst="rect">
            <a:avLst/>
          </a:prstGeom>
        </p:spPr>
        <p:txBody>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smtClean="0"/>
              <a:t>Fare clic per modificare stili del testo dello schema</a:t>
            </a:r>
          </a:p>
        </p:txBody>
      </p:sp>
      <p:sp>
        <p:nvSpPr>
          <p:cNvPr id="10" name="Segnaposto contenuto 3"/>
          <p:cNvSpPr>
            <a:spLocks noGrp="1"/>
          </p:cNvSpPr>
          <p:nvPr>
            <p:ph sz="half" idx="13"/>
          </p:nvPr>
        </p:nvSpPr>
        <p:spPr>
          <a:xfrm>
            <a:off x="4644008" y="2174875"/>
            <a:ext cx="4140000" cy="3774405"/>
          </a:xfrm>
          <a:prstGeom prst="rect">
            <a:avLst/>
          </a:prstGeom>
        </p:spPr>
        <p:txBody>
          <a:bodyPr/>
          <a:lstStyle>
            <a:lvl1pPr>
              <a:defRPr sz="1800" baseline="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dirty="0" smtClean="0"/>
              <a:t>Fare clic per modificare stili del</a:t>
            </a:r>
          </a:p>
          <a:p>
            <a:pPr lvl="0"/>
            <a:r>
              <a:rPr lang="it-IT" dirty="0" smtClean="0"/>
              <a:t>testo dello schema</a:t>
            </a:r>
          </a:p>
        </p:txBody>
      </p:sp>
      <p:sp>
        <p:nvSpPr>
          <p:cNvPr id="11" name="Segnaposto testo 2"/>
          <p:cNvSpPr>
            <a:spLocks noGrp="1"/>
          </p:cNvSpPr>
          <p:nvPr>
            <p:ph type="body" idx="17"/>
          </p:nvPr>
        </p:nvSpPr>
        <p:spPr>
          <a:xfrm>
            <a:off x="360000" y="1124744"/>
            <a:ext cx="4140000" cy="916554"/>
          </a:xfrm>
          <a:prstGeom prst="rect">
            <a:avLst/>
          </a:prstGeom>
        </p:spPr>
        <p:txBody>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smtClean="0"/>
              <a:t>Fare clic per modificare stili del testo dello schema</a:t>
            </a:r>
          </a:p>
        </p:txBody>
      </p:sp>
      <p:sp>
        <p:nvSpPr>
          <p:cNvPr id="12" name="Segnaposto contenuto 3"/>
          <p:cNvSpPr>
            <a:spLocks noGrp="1"/>
          </p:cNvSpPr>
          <p:nvPr>
            <p:ph sz="half" idx="18"/>
          </p:nvPr>
        </p:nvSpPr>
        <p:spPr>
          <a:xfrm>
            <a:off x="360000" y="2174875"/>
            <a:ext cx="4140000" cy="3774405"/>
          </a:xfrm>
          <a:prstGeom prst="rect">
            <a:avLst/>
          </a:prstGeo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dirty="0" smtClean="0"/>
              <a:t>Fare clic per modificare stili del</a:t>
            </a:r>
          </a:p>
          <a:p>
            <a:pPr lvl="0"/>
            <a:r>
              <a:rPr lang="it-IT" dirty="0" smtClean="0"/>
              <a:t>testo dello schema</a:t>
            </a:r>
          </a:p>
        </p:txBody>
      </p:sp>
      <p:sp>
        <p:nvSpPr>
          <p:cNvPr id="13" name="Titolo 1"/>
          <p:cNvSpPr>
            <a:spLocks noGrp="1"/>
          </p:cNvSpPr>
          <p:nvPr>
            <p:ph type="title"/>
          </p:nvPr>
        </p:nvSpPr>
        <p:spPr>
          <a:xfrm>
            <a:off x="360000" y="360000"/>
            <a:ext cx="8384798" cy="654637"/>
          </a:xfrm>
          <a:prstGeom prst="rect">
            <a:avLst/>
          </a:prstGeom>
        </p:spPr>
        <p:txBody>
          <a:bodyPr/>
          <a:lstStyle>
            <a:lvl1pPr>
              <a:defRPr sz="2400"/>
            </a:lvl1pPr>
          </a:lstStyle>
          <a:p>
            <a:r>
              <a:rPr lang="it-IT" dirty="0" smtClean="0"/>
              <a:t>Fare clic per modificare lo stile del titolo</a:t>
            </a:r>
            <a:endParaRPr lang="it-IT" dirty="0"/>
          </a:p>
        </p:txBody>
      </p:sp>
      <p:sp>
        <p:nvSpPr>
          <p:cNvPr id="7" name="Rectangle 4"/>
          <p:cNvSpPr>
            <a:spLocks noGrp="1" noChangeArrowheads="1"/>
          </p:cNvSpPr>
          <p:nvPr>
            <p:ph type="dt" sz="half" idx="19"/>
          </p:nvPr>
        </p:nvSpPr>
        <p:spPr/>
        <p:txBody>
          <a:bodyPr/>
          <a:lstStyle>
            <a:lvl1pPr algn="r">
              <a:defRPr/>
            </a:lvl1pPr>
          </a:lstStyle>
          <a:p>
            <a:pPr>
              <a:defRPr/>
            </a:pPr>
            <a:r>
              <a:rPr lang="it-IT" smtClean="0"/>
              <a:t>Luogo, </a:t>
            </a:r>
            <a:r>
              <a:rPr lang="it-IT" dirty="0"/>
              <a:t>28/02/2011</a:t>
            </a:r>
          </a:p>
        </p:txBody>
      </p:sp>
      <p:sp>
        <p:nvSpPr>
          <p:cNvPr id="8" name="Rectangle 5"/>
          <p:cNvSpPr>
            <a:spLocks noGrp="1" noChangeArrowheads="1"/>
          </p:cNvSpPr>
          <p:nvPr>
            <p:ph type="ftr" sz="quarter" idx="20"/>
          </p:nvPr>
        </p:nvSpPr>
        <p:spPr/>
        <p:txBody>
          <a:bodyPr/>
          <a:lstStyle>
            <a:lvl1pPr algn="r">
              <a:defRPr/>
            </a:lvl1pPr>
          </a:lstStyle>
          <a:p>
            <a:pPr>
              <a:defRPr/>
            </a:pPr>
            <a:r>
              <a:rPr lang="it-IT"/>
              <a:t>Titolo presentazione</a:t>
            </a:r>
          </a:p>
        </p:txBody>
      </p:sp>
      <p:sp>
        <p:nvSpPr>
          <p:cNvPr id="9" name="Rectangle 6"/>
          <p:cNvSpPr>
            <a:spLocks noGrp="1" noChangeArrowheads="1"/>
          </p:cNvSpPr>
          <p:nvPr>
            <p:ph type="sldNum" sz="quarter" idx="21"/>
          </p:nvPr>
        </p:nvSpPr>
        <p:spPr/>
        <p:txBody>
          <a:bodyPr/>
          <a:lstStyle>
            <a:lvl1pPr>
              <a:defRPr/>
            </a:lvl1pPr>
          </a:lstStyle>
          <a:p>
            <a:pPr>
              <a:defRPr/>
            </a:pPr>
            <a:fld id="{1104E031-0B0E-4A39-9EA1-D1F51BBA67FA}" type="slidenum">
              <a:rPr lang="it-IT"/>
              <a:pPr>
                <a:defRPr/>
              </a:pPr>
              <a:t>‹N›</a:t>
            </a:fld>
            <a:endParaRPr lang="it-IT"/>
          </a:p>
        </p:txBody>
      </p:sp>
    </p:spTree>
    <p:extLst>
      <p:ext uri="{BB962C8B-B14F-4D97-AF65-F5344CB8AC3E}">
        <p14:creationId xmlns:p14="http://schemas.microsoft.com/office/powerpoint/2010/main" val="3535202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uota">
    <p:spTree>
      <p:nvGrpSpPr>
        <p:cNvPr id="1" name=""/>
        <p:cNvGrpSpPr/>
        <p:nvPr/>
      </p:nvGrpSpPr>
      <p:grpSpPr>
        <a:xfrm>
          <a:off x="0" y="0"/>
          <a:ext cx="0" cy="0"/>
          <a:chOff x="0" y="0"/>
          <a:chExt cx="0" cy="0"/>
        </a:xfrm>
      </p:grpSpPr>
      <p:sp>
        <p:nvSpPr>
          <p:cNvPr id="5" name="Segnaposto immagine 2"/>
          <p:cNvSpPr>
            <a:spLocks noGrp="1"/>
          </p:cNvSpPr>
          <p:nvPr>
            <p:ph type="pic" idx="1"/>
          </p:nvPr>
        </p:nvSpPr>
        <p:spPr>
          <a:xfrm>
            <a:off x="0" y="0"/>
            <a:ext cx="9144000" cy="594928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3" name="Rectangle 4"/>
          <p:cNvSpPr>
            <a:spLocks noGrp="1" noChangeArrowheads="1"/>
          </p:cNvSpPr>
          <p:nvPr>
            <p:ph type="dt" sz="half" idx="10"/>
          </p:nvPr>
        </p:nvSpPr>
        <p:spPr>
          <a:ln/>
        </p:spPr>
        <p:txBody>
          <a:bodyPr/>
          <a:lstStyle>
            <a:lvl1pPr>
              <a:defRPr/>
            </a:lvl1pPr>
          </a:lstStyle>
          <a:p>
            <a:pPr>
              <a:defRPr/>
            </a:pPr>
            <a:r>
              <a:rPr lang="it-IT" smtClean="0"/>
              <a:t>Luogo, </a:t>
            </a:r>
            <a:r>
              <a:rPr lang="it-IT" dirty="0"/>
              <a:t>21/10/2013</a:t>
            </a:r>
          </a:p>
        </p:txBody>
      </p:sp>
      <p:sp>
        <p:nvSpPr>
          <p:cNvPr id="4" name="Rectangle 5"/>
          <p:cNvSpPr>
            <a:spLocks noGrp="1" noChangeArrowheads="1"/>
          </p:cNvSpPr>
          <p:nvPr>
            <p:ph type="ftr" sz="quarter" idx="11"/>
          </p:nvPr>
        </p:nvSpPr>
        <p:spPr>
          <a:ln/>
        </p:spPr>
        <p:txBody>
          <a:bodyPr/>
          <a:lstStyle>
            <a:lvl1pPr>
              <a:defRPr/>
            </a:lvl1pPr>
          </a:lstStyle>
          <a:p>
            <a:pPr>
              <a:defRPr/>
            </a:pPr>
            <a:r>
              <a:rPr lang="it-IT"/>
              <a:t>Titolo presentazione</a:t>
            </a:r>
          </a:p>
        </p:txBody>
      </p:sp>
      <p:sp>
        <p:nvSpPr>
          <p:cNvPr id="6" name="Rectangle 6"/>
          <p:cNvSpPr>
            <a:spLocks noGrp="1" noChangeArrowheads="1"/>
          </p:cNvSpPr>
          <p:nvPr>
            <p:ph type="sldNum" sz="quarter" idx="12"/>
          </p:nvPr>
        </p:nvSpPr>
        <p:spPr>
          <a:ln/>
        </p:spPr>
        <p:txBody>
          <a:bodyPr/>
          <a:lstStyle>
            <a:lvl1pPr>
              <a:defRPr/>
            </a:lvl1pPr>
          </a:lstStyle>
          <a:p>
            <a:pPr>
              <a:defRPr/>
            </a:pPr>
            <a:fld id="{6271AA20-2D84-4437-9834-895DC720E1B2}" type="slidenum">
              <a:rPr lang="it-IT"/>
              <a:pPr>
                <a:defRPr/>
              </a:pPr>
              <a:t>‹N›</a:t>
            </a:fld>
            <a:endParaRPr lang="it-IT"/>
          </a:p>
        </p:txBody>
      </p:sp>
    </p:spTree>
    <p:extLst>
      <p:ext uri="{BB962C8B-B14F-4D97-AF65-F5344CB8AC3E}">
        <p14:creationId xmlns:p14="http://schemas.microsoft.com/office/powerpoint/2010/main" val="1165572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magine con didascalia">
    <p:spTree>
      <p:nvGrpSpPr>
        <p:cNvPr id="1" name=""/>
        <p:cNvGrpSpPr/>
        <p:nvPr/>
      </p:nvGrpSpPr>
      <p:grpSpPr>
        <a:xfrm>
          <a:off x="0" y="0"/>
          <a:ext cx="0" cy="0"/>
          <a:chOff x="0" y="0"/>
          <a:chExt cx="0" cy="0"/>
        </a:xfrm>
      </p:grpSpPr>
      <p:sp>
        <p:nvSpPr>
          <p:cNvPr id="3" name="Segnaposto immagine 2"/>
          <p:cNvSpPr>
            <a:spLocks noGrp="1"/>
          </p:cNvSpPr>
          <p:nvPr>
            <p:ph type="pic" idx="1"/>
          </p:nvPr>
        </p:nvSpPr>
        <p:spPr>
          <a:xfrm>
            <a:off x="360000" y="1196752"/>
            <a:ext cx="8420334" cy="475252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dirty="0" smtClean="0"/>
          </a:p>
        </p:txBody>
      </p:sp>
      <p:sp>
        <p:nvSpPr>
          <p:cNvPr id="7" name="Titolo 1"/>
          <p:cNvSpPr>
            <a:spLocks noGrp="1"/>
          </p:cNvSpPr>
          <p:nvPr>
            <p:ph type="title"/>
          </p:nvPr>
        </p:nvSpPr>
        <p:spPr>
          <a:xfrm>
            <a:off x="360000" y="360000"/>
            <a:ext cx="8420334" cy="654637"/>
          </a:xfrm>
          <a:prstGeom prst="rect">
            <a:avLst/>
          </a:prstGeom>
        </p:spPr>
        <p:txBody>
          <a:bodyPr/>
          <a:lstStyle>
            <a:lvl1pPr>
              <a:defRPr sz="2400"/>
            </a:lvl1pPr>
          </a:lstStyle>
          <a:p>
            <a:r>
              <a:rPr lang="it-IT" dirty="0" smtClean="0"/>
              <a:t>Fare clic per modificare lo stile del titolo</a:t>
            </a:r>
            <a:endParaRPr lang="it-IT" dirty="0"/>
          </a:p>
        </p:txBody>
      </p:sp>
      <p:sp>
        <p:nvSpPr>
          <p:cNvPr id="4" name="Rectangle 4"/>
          <p:cNvSpPr>
            <a:spLocks noGrp="1" noChangeArrowheads="1"/>
          </p:cNvSpPr>
          <p:nvPr>
            <p:ph type="dt" sz="half" idx="10"/>
          </p:nvPr>
        </p:nvSpPr>
        <p:spPr>
          <a:ln/>
        </p:spPr>
        <p:txBody>
          <a:bodyPr/>
          <a:lstStyle>
            <a:lvl1pPr>
              <a:defRPr/>
            </a:lvl1pPr>
          </a:lstStyle>
          <a:p>
            <a:pPr>
              <a:defRPr/>
            </a:pPr>
            <a:r>
              <a:rPr lang="it-IT" smtClean="0"/>
              <a:t>Luogo, </a:t>
            </a:r>
            <a:r>
              <a:rPr lang="it-IT" dirty="0"/>
              <a:t>21/10/2013</a:t>
            </a:r>
          </a:p>
        </p:txBody>
      </p:sp>
      <p:sp>
        <p:nvSpPr>
          <p:cNvPr id="5" name="Rectangle 5"/>
          <p:cNvSpPr>
            <a:spLocks noGrp="1" noChangeArrowheads="1"/>
          </p:cNvSpPr>
          <p:nvPr>
            <p:ph type="ftr" sz="quarter" idx="11"/>
          </p:nvPr>
        </p:nvSpPr>
        <p:spPr>
          <a:ln/>
        </p:spPr>
        <p:txBody>
          <a:bodyPr/>
          <a:lstStyle>
            <a:lvl1pPr>
              <a:defRPr/>
            </a:lvl1pPr>
          </a:lstStyle>
          <a:p>
            <a:pPr>
              <a:defRPr/>
            </a:pPr>
            <a:r>
              <a:rPr lang="it-IT"/>
              <a:t>Titolo presentazione</a:t>
            </a:r>
          </a:p>
        </p:txBody>
      </p:sp>
      <p:sp>
        <p:nvSpPr>
          <p:cNvPr id="6" name="Rectangle 6"/>
          <p:cNvSpPr>
            <a:spLocks noGrp="1" noChangeArrowheads="1"/>
          </p:cNvSpPr>
          <p:nvPr>
            <p:ph type="sldNum" sz="quarter" idx="12"/>
          </p:nvPr>
        </p:nvSpPr>
        <p:spPr>
          <a:ln/>
        </p:spPr>
        <p:txBody>
          <a:bodyPr/>
          <a:lstStyle>
            <a:lvl1pPr>
              <a:defRPr/>
            </a:lvl1pPr>
          </a:lstStyle>
          <a:p>
            <a:pPr>
              <a:defRPr/>
            </a:pPr>
            <a:fld id="{4E5999F1-79BB-4E15-8A0A-9E439D9F67E6}" type="slidenum">
              <a:rPr lang="it-IT"/>
              <a:pPr>
                <a:defRPr/>
              </a:pPr>
              <a:t>‹N›</a:t>
            </a:fld>
            <a:endParaRPr lang="it-IT"/>
          </a:p>
        </p:txBody>
      </p:sp>
    </p:spTree>
    <p:extLst>
      <p:ext uri="{BB962C8B-B14F-4D97-AF65-F5344CB8AC3E}">
        <p14:creationId xmlns:p14="http://schemas.microsoft.com/office/powerpoint/2010/main" val="833747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Immagine 3"/>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Connettore 1 9"/>
          <p:cNvCxnSpPr/>
          <p:nvPr userDrawn="1"/>
        </p:nvCxnSpPr>
        <p:spPr bwMode="auto">
          <a:xfrm>
            <a:off x="360363" y="6119813"/>
            <a:ext cx="8423275" cy="0"/>
          </a:xfrm>
          <a:prstGeom prst="line">
            <a:avLst/>
          </a:prstGeom>
          <a:ln>
            <a:solidFill>
              <a:schemeClr val="bg1">
                <a:lumMod val="50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 name="Rectangle 4"/>
          <p:cNvSpPr>
            <a:spLocks noGrp="1" noChangeArrowheads="1"/>
          </p:cNvSpPr>
          <p:nvPr>
            <p:ph type="dt" sz="half" idx="2"/>
          </p:nvPr>
        </p:nvSpPr>
        <p:spPr bwMode="auto">
          <a:xfrm>
            <a:off x="6053138" y="6456363"/>
            <a:ext cx="2840037" cy="1412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spcBef>
                <a:spcPct val="0"/>
              </a:spcBef>
              <a:defRPr sz="1000">
                <a:solidFill>
                  <a:srgbClr val="0B3066"/>
                </a:solidFill>
                <a:latin typeface="+mj-lt"/>
                <a:ea typeface="ＭＳ Ｐゴシック" charset="-128"/>
              </a:defRPr>
            </a:lvl1pPr>
          </a:lstStyle>
          <a:p>
            <a:pPr>
              <a:defRPr/>
            </a:pPr>
            <a:r>
              <a:rPr lang="it-IT" smtClean="0"/>
              <a:t>Luogo, </a:t>
            </a:r>
            <a:r>
              <a:rPr lang="it-IT" dirty="0"/>
              <a:t>21/10/2013</a:t>
            </a:r>
          </a:p>
        </p:txBody>
      </p:sp>
      <p:sp>
        <p:nvSpPr>
          <p:cNvPr id="3" name="Rectangle 5"/>
          <p:cNvSpPr>
            <a:spLocks noGrp="1" noChangeArrowheads="1"/>
          </p:cNvSpPr>
          <p:nvPr>
            <p:ph type="ftr" sz="quarter" idx="3"/>
          </p:nvPr>
        </p:nvSpPr>
        <p:spPr bwMode="auto">
          <a:xfrm>
            <a:off x="6053138" y="6227763"/>
            <a:ext cx="2840037" cy="190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spcBef>
                <a:spcPct val="0"/>
              </a:spcBef>
              <a:defRPr sz="1000">
                <a:solidFill>
                  <a:srgbClr val="0B3066"/>
                </a:solidFill>
                <a:latin typeface="+mj-lt"/>
                <a:ea typeface="ＭＳ Ｐゴシック" charset="-128"/>
              </a:defRPr>
            </a:lvl1pPr>
          </a:lstStyle>
          <a:p>
            <a:pPr>
              <a:defRPr/>
            </a:pPr>
            <a:r>
              <a:rPr lang="it-IT"/>
              <a:t>Titolo presentazione</a:t>
            </a:r>
          </a:p>
        </p:txBody>
      </p:sp>
      <p:sp>
        <p:nvSpPr>
          <p:cNvPr id="1030" name="Rectangle 6"/>
          <p:cNvSpPr>
            <a:spLocks noGrp="1" noChangeArrowheads="1"/>
          </p:cNvSpPr>
          <p:nvPr>
            <p:ph type="sldNum" sz="quarter" idx="4"/>
          </p:nvPr>
        </p:nvSpPr>
        <p:spPr bwMode="auto">
          <a:xfrm>
            <a:off x="6053138" y="6608763"/>
            <a:ext cx="2840037" cy="1793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000">
                <a:latin typeface="Tahoma" charset="0"/>
              </a:defRPr>
            </a:lvl1pPr>
          </a:lstStyle>
          <a:p>
            <a:pPr>
              <a:defRPr/>
            </a:pPr>
            <a:fld id="{867512A7-B688-4E0F-9D18-B310682B16AD}" type="slidenum">
              <a:rPr lang="it-IT"/>
              <a:pPr>
                <a:defRPr/>
              </a:pPr>
              <a:t>‹N›</a:t>
            </a:fld>
            <a:endParaRPr lang="it-IT"/>
          </a:p>
        </p:txBody>
      </p:sp>
      <p:pic>
        <p:nvPicPr>
          <p:cNvPr id="1031" name="Immagine 5"/>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360363" y="6300788"/>
            <a:ext cx="350837"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Immagine 8"/>
          <p:cNvPicPr>
            <a:picLocks noChangeAspect="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828675" y="6300788"/>
            <a:ext cx="995363"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2" tx1="lt1" bg2="dk1" tx2="lt2" accent1="accent1" accent2="accent2" accent3="accent3" accent4="accent4" accent5="accent5" accent6="accent6" hlink="hlink" folHlink="folHlink"/>
  <p:sldLayoutIdLst>
    <p:sldLayoutId id="2147483793" r:id="rId1"/>
    <p:sldLayoutId id="2147483789" r:id="rId2"/>
    <p:sldLayoutId id="2147483790" r:id="rId3"/>
    <p:sldLayoutId id="2147483794" r:id="rId4"/>
    <p:sldLayoutId id="2147483791" r:id="rId5"/>
    <p:sldLayoutId id="2147483792" r:id="rId6"/>
  </p:sldLayoutIdLst>
  <p:hf hdr="0"/>
  <p:txStyles>
    <p:titleStyle>
      <a:lvl1pPr algn="l" rtl="0" eaLnBrk="0" fontAlgn="base" hangingPunct="0">
        <a:spcBef>
          <a:spcPct val="0"/>
        </a:spcBef>
        <a:spcAft>
          <a:spcPct val="0"/>
        </a:spcAft>
        <a:defRPr sz="2600">
          <a:solidFill>
            <a:srgbClr val="0B3066"/>
          </a:solidFill>
          <a:latin typeface="+mj-lt"/>
          <a:ea typeface="+mj-ea"/>
          <a:cs typeface="+mj-cs"/>
        </a:defRPr>
      </a:lvl1pPr>
      <a:lvl2pPr algn="l" rtl="0" eaLnBrk="0" fontAlgn="base" hangingPunct="0">
        <a:spcBef>
          <a:spcPct val="0"/>
        </a:spcBef>
        <a:spcAft>
          <a:spcPct val="0"/>
        </a:spcAft>
        <a:defRPr sz="2600">
          <a:solidFill>
            <a:srgbClr val="0B3066"/>
          </a:solidFill>
          <a:latin typeface="Tahoma" charset="0"/>
          <a:ea typeface="ＭＳ Ｐゴシック" charset="-128"/>
        </a:defRPr>
      </a:lvl2pPr>
      <a:lvl3pPr algn="l" rtl="0" eaLnBrk="0" fontAlgn="base" hangingPunct="0">
        <a:spcBef>
          <a:spcPct val="0"/>
        </a:spcBef>
        <a:spcAft>
          <a:spcPct val="0"/>
        </a:spcAft>
        <a:defRPr sz="2600">
          <a:solidFill>
            <a:srgbClr val="0B3066"/>
          </a:solidFill>
          <a:latin typeface="Tahoma" charset="0"/>
          <a:ea typeface="ＭＳ Ｐゴシック" charset="-128"/>
        </a:defRPr>
      </a:lvl3pPr>
      <a:lvl4pPr algn="l" rtl="0" eaLnBrk="0" fontAlgn="base" hangingPunct="0">
        <a:spcBef>
          <a:spcPct val="0"/>
        </a:spcBef>
        <a:spcAft>
          <a:spcPct val="0"/>
        </a:spcAft>
        <a:defRPr sz="2600">
          <a:solidFill>
            <a:srgbClr val="0B3066"/>
          </a:solidFill>
          <a:latin typeface="Tahoma" charset="0"/>
          <a:ea typeface="ＭＳ Ｐゴシック" charset="-128"/>
        </a:defRPr>
      </a:lvl4pPr>
      <a:lvl5pPr algn="l" rtl="0" eaLnBrk="0" fontAlgn="base" hangingPunct="0">
        <a:spcBef>
          <a:spcPct val="0"/>
        </a:spcBef>
        <a:spcAft>
          <a:spcPct val="0"/>
        </a:spcAft>
        <a:defRPr sz="2600">
          <a:solidFill>
            <a:srgbClr val="0B3066"/>
          </a:solidFill>
          <a:latin typeface="Tahoma" charset="0"/>
          <a:ea typeface="ＭＳ Ｐゴシック" charset="-128"/>
        </a:defRPr>
      </a:lvl5pPr>
      <a:lvl6pPr marL="457200" algn="l" rtl="0" fontAlgn="base">
        <a:spcBef>
          <a:spcPct val="0"/>
        </a:spcBef>
        <a:spcAft>
          <a:spcPct val="0"/>
        </a:spcAft>
        <a:defRPr sz="2600">
          <a:solidFill>
            <a:srgbClr val="0B3066"/>
          </a:solidFill>
          <a:latin typeface="Tahoma" charset="0"/>
          <a:ea typeface="ＭＳ Ｐゴシック" charset="-128"/>
        </a:defRPr>
      </a:lvl6pPr>
      <a:lvl7pPr marL="914400" algn="l" rtl="0" fontAlgn="base">
        <a:spcBef>
          <a:spcPct val="0"/>
        </a:spcBef>
        <a:spcAft>
          <a:spcPct val="0"/>
        </a:spcAft>
        <a:defRPr sz="2600">
          <a:solidFill>
            <a:srgbClr val="0B3066"/>
          </a:solidFill>
          <a:latin typeface="Tahoma" charset="0"/>
          <a:ea typeface="ＭＳ Ｐゴシック" charset="-128"/>
        </a:defRPr>
      </a:lvl7pPr>
      <a:lvl8pPr marL="1371600" algn="l" rtl="0" fontAlgn="base">
        <a:spcBef>
          <a:spcPct val="0"/>
        </a:spcBef>
        <a:spcAft>
          <a:spcPct val="0"/>
        </a:spcAft>
        <a:defRPr sz="2600">
          <a:solidFill>
            <a:srgbClr val="0B3066"/>
          </a:solidFill>
          <a:latin typeface="Tahoma" charset="0"/>
          <a:ea typeface="ＭＳ Ｐゴシック" charset="-128"/>
        </a:defRPr>
      </a:lvl8pPr>
      <a:lvl9pPr marL="1828800" algn="l" rtl="0" fontAlgn="base">
        <a:spcBef>
          <a:spcPct val="0"/>
        </a:spcBef>
        <a:spcAft>
          <a:spcPct val="0"/>
        </a:spcAft>
        <a:defRPr sz="2600">
          <a:solidFill>
            <a:srgbClr val="0B3066"/>
          </a:solidFill>
          <a:latin typeface="Tahoma" charset="0"/>
          <a:ea typeface="ＭＳ Ｐゴシック" charset="-128"/>
        </a:defRPr>
      </a:lvl9pPr>
    </p:titleStyle>
    <p:body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package" Target="../embeddings/Foglio_di_lavoro_di_Microsoft_Excel2.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ctrTitle"/>
          </p:nvPr>
        </p:nvSpPr>
        <p:spPr bwMode="auto">
          <a:xfrm>
            <a:off x="2771800" y="1556792"/>
            <a:ext cx="5868988" cy="5397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lang="it-IT" altLang="it-IT" b="1" dirty="0">
                <a:solidFill>
                  <a:srgbClr val="002776"/>
                </a:solidFill>
              </a:rPr>
              <a:t>Decreto-legge recante disposizioni urgenti in materia fiscale (DL </a:t>
            </a:r>
            <a:r>
              <a:rPr lang="en-US" b="1" dirty="0">
                <a:solidFill>
                  <a:srgbClr val="002776"/>
                </a:solidFill>
              </a:rPr>
              <a:t>119/2018</a:t>
            </a:r>
            <a:r>
              <a:rPr lang="en-US" b="1" dirty="0" smtClean="0">
                <a:solidFill>
                  <a:srgbClr val="002776"/>
                </a:solidFill>
              </a:rPr>
              <a:t>)</a:t>
            </a:r>
            <a:br>
              <a:rPr lang="en-US" b="1" dirty="0" smtClean="0">
                <a:solidFill>
                  <a:srgbClr val="002776"/>
                </a:solidFill>
              </a:rPr>
            </a:br>
            <a:r>
              <a:rPr lang="it-IT" altLang="it-IT" dirty="0">
                <a:solidFill>
                  <a:srgbClr val="00133B"/>
                </a:solidFill>
              </a:rPr>
              <a:t/>
            </a:r>
            <a:br>
              <a:rPr lang="it-IT" altLang="it-IT" dirty="0">
                <a:solidFill>
                  <a:srgbClr val="00133B"/>
                </a:solidFill>
              </a:rPr>
            </a:br>
            <a:r>
              <a:rPr lang="it-IT" sz="2000" dirty="0"/>
              <a:t>Audizione del Direttore Generale delle Finanze</a:t>
            </a:r>
            <a:br>
              <a:rPr lang="it-IT" sz="2000" dirty="0"/>
            </a:br>
            <a:r>
              <a:rPr lang="it-IT" sz="2000" dirty="0"/>
              <a:t>Prof. Fabrizia </a:t>
            </a:r>
            <a:r>
              <a:rPr lang="it-IT" sz="2000" dirty="0" err="1" smtClean="0"/>
              <a:t>Lapecorella</a:t>
            </a:r>
            <a:endParaRPr lang="it-IT" altLang="it-IT" sz="2000" dirty="0" smtClean="0">
              <a:solidFill>
                <a:srgbClr val="00133B"/>
              </a:solidFill>
            </a:endParaRPr>
          </a:p>
        </p:txBody>
      </p:sp>
      <p:sp>
        <p:nvSpPr>
          <p:cNvPr id="6147" name="Rectangle 4"/>
          <p:cNvSpPr>
            <a:spLocks noGrp="1" noChangeArrowheads="1"/>
          </p:cNvSpPr>
          <p:nvPr>
            <p:ph type="subTitle" idx="1"/>
          </p:nvPr>
        </p:nvSpPr>
        <p:spPr bwMode="auto">
          <a:xfrm>
            <a:off x="1619250" y="5661025"/>
            <a:ext cx="5868988" cy="36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it-IT" altLang="it-IT" dirty="0" smtClean="0">
                <a:solidFill>
                  <a:srgbClr val="7F7F7F"/>
                </a:solidFill>
              </a:rPr>
              <a:t>Roma, 31 ottobre 2018</a:t>
            </a:r>
          </a:p>
        </p:txBody>
      </p:sp>
      <p:sp>
        <p:nvSpPr>
          <p:cNvPr id="4" name="Rectangle 4"/>
          <p:cNvSpPr txBox="1">
            <a:spLocks noChangeArrowheads="1"/>
          </p:cNvSpPr>
          <p:nvPr/>
        </p:nvSpPr>
        <p:spPr bwMode="auto">
          <a:xfrm>
            <a:off x="1619250" y="4797425"/>
            <a:ext cx="5868988" cy="3603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0" indent="0" algn="l" rtl="0" eaLnBrk="0" fontAlgn="base" hangingPunct="0">
              <a:spcBef>
                <a:spcPct val="20000"/>
              </a:spcBef>
              <a:spcAft>
                <a:spcPct val="0"/>
              </a:spcAft>
              <a:defRPr sz="1500">
                <a:solidFill>
                  <a:schemeClr val="bg1">
                    <a:lumMod val="50000"/>
                  </a:schemeClr>
                </a:solidFill>
                <a:latin typeface="Frutiger LT 45 Light" pitchFamily="34" charset="0"/>
                <a:ea typeface="+mn-ea"/>
                <a:cs typeface="+mn-cs"/>
              </a:defRPr>
            </a:lvl1pPr>
            <a:lvl2pPr marL="742950" indent="-285750" algn="l" rtl="0" eaLnBrk="0" fontAlgn="base" hangingPunct="0">
              <a:spcBef>
                <a:spcPct val="20000"/>
              </a:spcBef>
              <a:spcAft>
                <a:spcPct val="0"/>
              </a:spcAft>
              <a:defRPr sz="1500">
                <a:solidFill>
                  <a:srgbClr val="0B3066"/>
                </a:solidFill>
                <a:latin typeface="+mn-lt"/>
                <a:ea typeface="+mn-ea"/>
              </a:defRPr>
            </a:lvl2pPr>
            <a:lvl3pPr marL="1143000" indent="-228600" algn="l" rtl="0" eaLnBrk="0" fontAlgn="base" hangingPunct="0">
              <a:spcBef>
                <a:spcPct val="20000"/>
              </a:spcBef>
              <a:spcAft>
                <a:spcPct val="0"/>
              </a:spcAft>
              <a:defRPr sz="1500">
                <a:solidFill>
                  <a:srgbClr val="0B3066"/>
                </a:solidFill>
                <a:latin typeface="+mn-lt"/>
                <a:ea typeface="+mn-ea"/>
              </a:defRPr>
            </a:lvl3pPr>
            <a:lvl4pPr marL="1600200" indent="-228600" algn="l" rtl="0" eaLnBrk="0" fontAlgn="base" hangingPunct="0">
              <a:spcBef>
                <a:spcPct val="20000"/>
              </a:spcBef>
              <a:spcAft>
                <a:spcPct val="0"/>
              </a:spcAft>
              <a:defRPr sz="1500">
                <a:solidFill>
                  <a:srgbClr val="0B3066"/>
                </a:solidFill>
                <a:latin typeface="+mn-lt"/>
                <a:ea typeface="+mn-ea"/>
              </a:defRPr>
            </a:lvl4pPr>
            <a:lvl5pPr marL="2057400" indent="-228600" algn="l" rtl="0" eaLnBrk="0" fontAlgn="base" hangingPunct="0">
              <a:spcBef>
                <a:spcPct val="20000"/>
              </a:spcBef>
              <a:spcAft>
                <a:spcPct val="0"/>
              </a:spcAft>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algn="ctr">
              <a:defRPr/>
            </a:pPr>
            <a:r>
              <a:rPr lang="it-IT" altLang="it-IT" kern="0" dirty="0" smtClean="0">
                <a:solidFill>
                  <a:srgbClr val="7F7F7F"/>
                </a:solidFill>
              </a:rPr>
              <a:t>Senato della Repubblica – VI Commissione Finanze</a:t>
            </a:r>
          </a:p>
        </p:txBody>
      </p:sp>
    </p:spTree>
    <p:extLst>
      <p:ext uri="{BB962C8B-B14F-4D97-AF65-F5344CB8AC3E}">
        <p14:creationId xmlns:p14="http://schemas.microsoft.com/office/powerpoint/2010/main" val="5987664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data 3"/>
          <p:cNvSpPr>
            <a:spLocks noGrp="1"/>
          </p:cNvSpPr>
          <p:nvPr>
            <p:ph type="dt" sz="half" idx="10"/>
          </p:nvPr>
        </p:nvSpPr>
        <p:spPr/>
        <p:txBody>
          <a:bodyPr/>
          <a:lstStyle/>
          <a:p>
            <a:pPr>
              <a:defRPr/>
            </a:pPr>
            <a:r>
              <a:rPr lang="it-IT" dirty="0" smtClean="0"/>
              <a:t>Roma, 31 Ottobre </a:t>
            </a:r>
            <a:r>
              <a:rPr lang="it-IT" dirty="0"/>
              <a:t>2018</a:t>
            </a:r>
          </a:p>
        </p:txBody>
      </p:sp>
      <p:sp>
        <p:nvSpPr>
          <p:cNvPr id="5" name="Segnaposto piè di pagina 4"/>
          <p:cNvSpPr>
            <a:spLocks noGrp="1"/>
          </p:cNvSpPr>
          <p:nvPr>
            <p:ph type="ftr" sz="quarter" idx="11"/>
          </p:nvPr>
        </p:nvSpPr>
        <p:spPr/>
        <p:txBody>
          <a:bodyPr/>
          <a:lstStyle/>
          <a:p>
            <a:pPr>
              <a:defRPr/>
            </a:pPr>
            <a:r>
              <a:rPr lang="en-US" altLang="it-IT" b="1" dirty="0" smtClean="0">
                <a:solidFill>
                  <a:srgbClr val="002776"/>
                </a:solidFill>
              </a:rPr>
              <a:t>DL </a:t>
            </a:r>
            <a:r>
              <a:rPr lang="en-US" altLang="it-IT" b="1" dirty="0" err="1" smtClean="0">
                <a:solidFill>
                  <a:srgbClr val="002776"/>
                </a:solidFill>
              </a:rPr>
              <a:t>fiscale</a:t>
            </a:r>
            <a:endParaRPr lang="it-IT" b="1" dirty="0"/>
          </a:p>
        </p:txBody>
      </p:sp>
      <p:sp>
        <p:nvSpPr>
          <p:cNvPr id="8" name="Segnaposto contenuto 2"/>
          <p:cNvSpPr txBox="1">
            <a:spLocks/>
          </p:cNvSpPr>
          <p:nvPr/>
        </p:nvSpPr>
        <p:spPr>
          <a:xfrm>
            <a:off x="350780" y="332656"/>
            <a:ext cx="8384798" cy="648072"/>
          </a:xfrm>
          <a:prstGeom prst="rect">
            <a:avLst/>
          </a:prstGeom>
        </p:spPr>
        <p:txBody>
          <a:bodyPr/>
          <a:lst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marL="0" indent="0" algn="ctr">
              <a:buFontTx/>
              <a:buNone/>
            </a:pPr>
            <a:endParaRPr lang="en-US" sz="2200" b="1" kern="0" dirty="0"/>
          </a:p>
        </p:txBody>
      </p:sp>
      <p:sp>
        <p:nvSpPr>
          <p:cNvPr id="11" name="Segnaposto contenuto 2"/>
          <p:cNvSpPr txBox="1">
            <a:spLocks/>
          </p:cNvSpPr>
          <p:nvPr/>
        </p:nvSpPr>
        <p:spPr>
          <a:xfrm>
            <a:off x="367280" y="339247"/>
            <a:ext cx="8384798" cy="648072"/>
          </a:xfrm>
          <a:prstGeom prst="rect">
            <a:avLst/>
          </a:prstGeom>
        </p:spPr>
        <p:txBody>
          <a:bodyPr/>
          <a:lst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marL="0" indent="0" algn="ctr">
              <a:buFontTx/>
              <a:buNone/>
            </a:pPr>
            <a:r>
              <a:rPr lang="it-IT" sz="2200" b="1" kern="0" dirty="0" smtClean="0"/>
              <a:t>Misure previste dal DL fiscale (119/2018)</a:t>
            </a:r>
            <a:endParaRPr lang="it-IT" sz="2200" b="1" kern="0" dirty="0"/>
          </a:p>
        </p:txBody>
      </p:sp>
      <p:sp>
        <p:nvSpPr>
          <p:cNvPr id="2" name="Segnaposto contenuto 1"/>
          <p:cNvSpPr>
            <a:spLocks noGrp="1"/>
          </p:cNvSpPr>
          <p:nvPr>
            <p:ph idx="1"/>
          </p:nvPr>
        </p:nvSpPr>
        <p:spPr>
          <a:xfrm>
            <a:off x="360000" y="1124744"/>
            <a:ext cx="8384798" cy="4819548"/>
          </a:xfrm>
        </p:spPr>
        <p:txBody>
          <a:bodyPr/>
          <a:lstStyle/>
          <a:p>
            <a:pPr algn="just"/>
            <a:r>
              <a:rPr lang="en-US" sz="2000" dirty="0" smtClean="0"/>
              <a:t>Il </a:t>
            </a:r>
            <a:r>
              <a:rPr lang="en-US" sz="2000" dirty="0"/>
              <a:t>DL </a:t>
            </a:r>
            <a:r>
              <a:rPr lang="en-US" sz="2000" dirty="0" err="1"/>
              <a:t>fiscale</a:t>
            </a:r>
            <a:r>
              <a:rPr lang="en-US" sz="2000" dirty="0"/>
              <a:t> 119/2018 </a:t>
            </a:r>
            <a:r>
              <a:rPr lang="en-US" sz="2000" dirty="0" err="1"/>
              <a:t>prevede</a:t>
            </a:r>
            <a:r>
              <a:rPr lang="en-US" sz="2000" dirty="0"/>
              <a:t> </a:t>
            </a:r>
            <a:r>
              <a:rPr lang="en-US" sz="2000" dirty="0" err="1"/>
              <a:t>misure</a:t>
            </a:r>
            <a:r>
              <a:rPr lang="en-US" sz="2000" dirty="0"/>
              <a:t> volte a:</a:t>
            </a:r>
          </a:p>
          <a:p>
            <a:pPr lvl="1" algn="just"/>
            <a:r>
              <a:rPr lang="en-US" sz="2000" dirty="0" err="1"/>
              <a:t>semplificare</a:t>
            </a:r>
            <a:r>
              <a:rPr lang="en-US" sz="2000" dirty="0"/>
              <a:t> </a:t>
            </a:r>
            <a:r>
              <a:rPr lang="en-US" sz="2000" dirty="0" err="1"/>
              <a:t>il</a:t>
            </a:r>
            <a:r>
              <a:rPr lang="en-US" sz="2000" dirty="0"/>
              <a:t> </a:t>
            </a:r>
            <a:r>
              <a:rPr lang="en-US" sz="2000" dirty="0" err="1"/>
              <a:t>sistema</a:t>
            </a:r>
            <a:r>
              <a:rPr lang="en-US" sz="2000" dirty="0"/>
              <a:t> </a:t>
            </a:r>
            <a:r>
              <a:rPr lang="en-US" sz="2000" dirty="0" err="1" smtClean="0"/>
              <a:t>fiscale</a:t>
            </a:r>
            <a:endParaRPr lang="en-US" sz="2000" dirty="0" smtClean="0"/>
          </a:p>
          <a:p>
            <a:pPr lvl="1" algn="just"/>
            <a:r>
              <a:rPr lang="en-US" sz="2000" dirty="0" err="1" smtClean="0"/>
              <a:t>contrastare</a:t>
            </a:r>
            <a:r>
              <a:rPr lang="en-US" sz="2000" dirty="0" smtClean="0"/>
              <a:t> </a:t>
            </a:r>
            <a:r>
              <a:rPr lang="en-US" sz="2000" dirty="0" err="1" smtClean="0"/>
              <a:t>l’evasione</a:t>
            </a:r>
            <a:endParaRPr lang="en-US" sz="2000" dirty="0" smtClean="0"/>
          </a:p>
          <a:p>
            <a:pPr lvl="1" algn="just"/>
            <a:r>
              <a:rPr lang="en-US" sz="2000" dirty="0" err="1" smtClean="0"/>
              <a:t>migliorare</a:t>
            </a:r>
            <a:r>
              <a:rPr lang="en-US" sz="2000" dirty="0" smtClean="0"/>
              <a:t> </a:t>
            </a:r>
            <a:r>
              <a:rPr lang="en-US" sz="2000" dirty="0" err="1"/>
              <a:t>l’efficacia</a:t>
            </a:r>
            <a:r>
              <a:rPr lang="en-US" sz="2000" dirty="0"/>
              <a:t> </a:t>
            </a:r>
            <a:r>
              <a:rPr lang="en-US" sz="2000" dirty="0" err="1"/>
              <a:t>dell’attività</a:t>
            </a:r>
            <a:r>
              <a:rPr lang="en-US" sz="2000" dirty="0"/>
              <a:t> di </a:t>
            </a:r>
            <a:r>
              <a:rPr lang="en-US" sz="2000" dirty="0" err="1"/>
              <a:t>accertamento</a:t>
            </a:r>
            <a:r>
              <a:rPr lang="en-US" sz="2000" dirty="0"/>
              <a:t> e </a:t>
            </a:r>
            <a:r>
              <a:rPr lang="en-US" sz="2000" dirty="0" err="1"/>
              <a:t>riscossione</a:t>
            </a:r>
            <a:r>
              <a:rPr lang="en-US" sz="2000" dirty="0"/>
              <a:t> </a:t>
            </a:r>
            <a:r>
              <a:rPr lang="en-US" sz="2000" dirty="0" err="1"/>
              <a:t>delle</a:t>
            </a:r>
            <a:r>
              <a:rPr lang="en-US" sz="2000" dirty="0"/>
              <a:t> </a:t>
            </a:r>
            <a:r>
              <a:rPr lang="en-US" sz="2000" dirty="0" err="1"/>
              <a:t>entrate</a:t>
            </a:r>
            <a:r>
              <a:rPr lang="en-US" sz="2000" dirty="0"/>
              <a:t>.</a:t>
            </a:r>
          </a:p>
          <a:p>
            <a:pPr marL="0" indent="0" algn="just">
              <a:buNone/>
            </a:pPr>
            <a:endParaRPr lang="en-US" sz="2000" dirty="0" smtClean="0"/>
          </a:p>
          <a:p>
            <a:pPr algn="just"/>
            <a:r>
              <a:rPr lang="en-US" sz="2000" dirty="0" smtClean="0"/>
              <a:t>In </a:t>
            </a:r>
            <a:r>
              <a:rPr lang="en-US" sz="2000" dirty="0" err="1" smtClean="0"/>
              <a:t>particolare</a:t>
            </a:r>
            <a:r>
              <a:rPr lang="en-US" sz="2000" dirty="0" smtClean="0"/>
              <a:t>, </a:t>
            </a:r>
            <a:r>
              <a:rPr lang="en-US" sz="2000" dirty="0" err="1" smtClean="0"/>
              <a:t>sono</a:t>
            </a:r>
            <a:r>
              <a:rPr lang="en-US" sz="2000" dirty="0" smtClean="0"/>
              <a:t> </a:t>
            </a:r>
            <a:r>
              <a:rPr lang="en-US" sz="2000" dirty="0" err="1" smtClean="0"/>
              <a:t>introdotte</a:t>
            </a:r>
            <a:r>
              <a:rPr lang="en-US" sz="2000" dirty="0" smtClean="0"/>
              <a:t>:</a:t>
            </a:r>
          </a:p>
          <a:p>
            <a:pPr algn="just">
              <a:lnSpc>
                <a:spcPct val="125000"/>
              </a:lnSpc>
              <a:buFont typeface="Tahoma" panose="020B0604030504040204" pitchFamily="34" charset="0"/>
              <a:buChar char="-"/>
            </a:pPr>
            <a:r>
              <a:rPr lang="it-IT" sz="2000" dirty="0" smtClean="0"/>
              <a:t>Obbligo </a:t>
            </a:r>
            <a:r>
              <a:rPr lang="it-IT" sz="2000" dirty="0"/>
              <a:t>di memorizzazione e trasmissione telematica dei </a:t>
            </a:r>
            <a:r>
              <a:rPr lang="it-IT" sz="2000" dirty="0" smtClean="0"/>
              <a:t>corrispettivi</a:t>
            </a:r>
          </a:p>
          <a:p>
            <a:pPr algn="just">
              <a:lnSpc>
                <a:spcPct val="125000"/>
              </a:lnSpc>
              <a:buFont typeface="Tahoma" panose="020B0604030504040204" pitchFamily="34" charset="0"/>
              <a:buChar char="-"/>
            </a:pPr>
            <a:r>
              <a:rPr lang="it-IT" sz="2000" dirty="0" smtClean="0"/>
              <a:t>Lotteria degli scontrini</a:t>
            </a:r>
          </a:p>
          <a:p>
            <a:pPr algn="just">
              <a:lnSpc>
                <a:spcPct val="125000"/>
              </a:lnSpc>
              <a:buFont typeface="Tahoma" panose="020B0604030504040204" pitchFamily="34" charset="0"/>
              <a:buChar char="-"/>
            </a:pPr>
            <a:r>
              <a:rPr lang="it-IT" sz="2000" dirty="0" smtClean="0"/>
              <a:t>Disposizioni </a:t>
            </a:r>
            <a:r>
              <a:rPr lang="it-IT" sz="2000" dirty="0"/>
              <a:t>in materia di </a:t>
            </a:r>
            <a:r>
              <a:rPr lang="it-IT" sz="2000" dirty="0" smtClean="0"/>
              <a:t>pacificazione fiscale</a:t>
            </a:r>
          </a:p>
          <a:p>
            <a:pPr algn="just">
              <a:lnSpc>
                <a:spcPct val="125000"/>
              </a:lnSpc>
              <a:buFont typeface="Tahoma" panose="020B0604030504040204" pitchFamily="34" charset="0"/>
              <a:buChar char="-"/>
            </a:pPr>
            <a:r>
              <a:rPr lang="it-IT" sz="2000" dirty="0" smtClean="0"/>
              <a:t>Altre disposizioni fiscali</a:t>
            </a:r>
            <a:endParaRPr lang="en-US" sz="2000" dirty="0" smtClean="0"/>
          </a:p>
          <a:p>
            <a:pPr algn="just"/>
            <a:endParaRPr lang="en-US" sz="2000" dirty="0">
              <a:latin typeface="Gill Sans MT" pitchFamily="34" charset="0"/>
            </a:endParaRPr>
          </a:p>
          <a:p>
            <a:pPr algn="just"/>
            <a:endParaRPr lang="en-US" sz="2000" dirty="0">
              <a:latin typeface="Gill Sans MT" pitchFamily="34" charset="0"/>
            </a:endParaRPr>
          </a:p>
        </p:txBody>
      </p:sp>
    </p:spTree>
    <p:extLst>
      <p:ext uri="{BB962C8B-B14F-4D97-AF65-F5344CB8AC3E}">
        <p14:creationId xmlns:p14="http://schemas.microsoft.com/office/powerpoint/2010/main" val="319790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data 3"/>
          <p:cNvSpPr>
            <a:spLocks noGrp="1"/>
          </p:cNvSpPr>
          <p:nvPr>
            <p:ph type="dt" sz="half" idx="10"/>
          </p:nvPr>
        </p:nvSpPr>
        <p:spPr/>
        <p:txBody>
          <a:bodyPr/>
          <a:lstStyle/>
          <a:p>
            <a:pPr>
              <a:defRPr/>
            </a:pPr>
            <a:r>
              <a:rPr lang="it-IT" dirty="0" smtClean="0"/>
              <a:t>Roma, 31 Ottobre </a:t>
            </a:r>
            <a:r>
              <a:rPr lang="it-IT" dirty="0"/>
              <a:t>2018</a:t>
            </a:r>
          </a:p>
        </p:txBody>
      </p:sp>
      <p:sp>
        <p:nvSpPr>
          <p:cNvPr id="5" name="Segnaposto piè di pagina 4"/>
          <p:cNvSpPr>
            <a:spLocks noGrp="1"/>
          </p:cNvSpPr>
          <p:nvPr>
            <p:ph type="ftr" sz="quarter" idx="11"/>
          </p:nvPr>
        </p:nvSpPr>
        <p:spPr/>
        <p:txBody>
          <a:bodyPr/>
          <a:lstStyle/>
          <a:p>
            <a:pPr>
              <a:defRPr/>
            </a:pPr>
            <a:r>
              <a:rPr lang="en-US" altLang="it-IT" b="1" dirty="0" smtClean="0">
                <a:solidFill>
                  <a:srgbClr val="002776"/>
                </a:solidFill>
              </a:rPr>
              <a:t>DL </a:t>
            </a:r>
            <a:r>
              <a:rPr lang="en-US" altLang="it-IT" b="1" dirty="0" err="1" smtClean="0">
                <a:solidFill>
                  <a:srgbClr val="002776"/>
                </a:solidFill>
              </a:rPr>
              <a:t>fiscale</a:t>
            </a:r>
            <a:endParaRPr lang="it-IT" b="1" dirty="0"/>
          </a:p>
        </p:txBody>
      </p:sp>
      <p:sp>
        <p:nvSpPr>
          <p:cNvPr id="8" name="Segnaposto contenuto 2"/>
          <p:cNvSpPr txBox="1">
            <a:spLocks/>
          </p:cNvSpPr>
          <p:nvPr/>
        </p:nvSpPr>
        <p:spPr>
          <a:xfrm>
            <a:off x="350780" y="332656"/>
            <a:ext cx="8384798" cy="648072"/>
          </a:xfrm>
          <a:prstGeom prst="rect">
            <a:avLst/>
          </a:prstGeom>
        </p:spPr>
        <p:txBody>
          <a:bodyPr/>
          <a:lst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marL="0" indent="0" algn="ctr">
              <a:buFontTx/>
              <a:buNone/>
            </a:pPr>
            <a:endParaRPr lang="en-US" sz="2200" b="1" kern="0" dirty="0"/>
          </a:p>
        </p:txBody>
      </p:sp>
      <p:sp>
        <p:nvSpPr>
          <p:cNvPr id="11" name="Segnaposto contenuto 2"/>
          <p:cNvSpPr txBox="1">
            <a:spLocks/>
          </p:cNvSpPr>
          <p:nvPr/>
        </p:nvSpPr>
        <p:spPr>
          <a:xfrm>
            <a:off x="360609" y="260648"/>
            <a:ext cx="8384798" cy="648072"/>
          </a:xfrm>
          <a:prstGeom prst="rect">
            <a:avLst/>
          </a:prstGeom>
        </p:spPr>
        <p:txBody>
          <a:bodyPr/>
          <a:lst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marL="0" indent="0" algn="just">
              <a:lnSpc>
                <a:spcPct val="125000"/>
              </a:lnSpc>
              <a:buNone/>
            </a:pPr>
            <a:r>
              <a:rPr lang="it-IT" sz="2400" b="1" dirty="0"/>
              <a:t>Obbligo di memorizzazione e trasmissione telematica dei </a:t>
            </a:r>
            <a:r>
              <a:rPr lang="it-IT" sz="2400" b="1" dirty="0" smtClean="0"/>
              <a:t>corrispettivi (art. 17)</a:t>
            </a:r>
            <a:endParaRPr lang="it-IT" sz="2400" b="1" dirty="0"/>
          </a:p>
          <a:p>
            <a:pPr marL="0" indent="0" algn="ctr">
              <a:buFontTx/>
              <a:buNone/>
            </a:pPr>
            <a:endParaRPr lang="it-IT" sz="2200" b="1" kern="0" dirty="0"/>
          </a:p>
        </p:txBody>
      </p:sp>
      <p:sp>
        <p:nvSpPr>
          <p:cNvPr id="2" name="Segnaposto contenuto 1"/>
          <p:cNvSpPr>
            <a:spLocks noGrp="1"/>
          </p:cNvSpPr>
          <p:nvPr>
            <p:ph idx="1"/>
          </p:nvPr>
        </p:nvSpPr>
        <p:spPr>
          <a:xfrm>
            <a:off x="360000" y="1196752"/>
            <a:ext cx="8384798" cy="4752528"/>
          </a:xfrm>
        </p:spPr>
        <p:txBody>
          <a:bodyPr/>
          <a:lstStyle/>
          <a:p>
            <a:pPr algn="just"/>
            <a:r>
              <a:rPr lang="it-IT" sz="1800" dirty="0" smtClean="0"/>
              <a:t>La </a:t>
            </a:r>
            <a:r>
              <a:rPr lang="it-IT" sz="1800" dirty="0"/>
              <a:t>fatturazione elettronica tra </a:t>
            </a:r>
            <a:r>
              <a:rPr lang="it-IT" sz="1800" dirty="0" smtClean="0"/>
              <a:t>privati (prevalentemente B2B) è </a:t>
            </a:r>
            <a:r>
              <a:rPr lang="it-IT" sz="1800" dirty="0"/>
              <a:t>stata resa obbligatoria </a:t>
            </a:r>
            <a:r>
              <a:rPr lang="it-IT" sz="1800" dirty="0" smtClean="0"/>
              <a:t>dalla Legge di Bilancio 2018, con decorrenza </a:t>
            </a:r>
            <a:r>
              <a:rPr lang="it-IT" sz="1800" dirty="0"/>
              <a:t>da gennaio </a:t>
            </a:r>
            <a:r>
              <a:rPr lang="it-IT" sz="1800" dirty="0" smtClean="0"/>
              <a:t>2019 (dal 1°luglio 2018 per i subappalti pubblici e per il settore degli oli minerali, ad eccezione dei distributori stradali di carburante). </a:t>
            </a:r>
          </a:p>
          <a:p>
            <a:pPr algn="just"/>
            <a:r>
              <a:rPr lang="it-IT" sz="1800" dirty="0" smtClean="0"/>
              <a:t>La </a:t>
            </a:r>
            <a:r>
              <a:rPr lang="it-IT" sz="1800" dirty="0"/>
              <a:t>disposizione contenuta nel Decreto Legge 119/2018 – collegato alla Legge di Bilancio 2019 (Art. 17) - rafforza il quadro legislativo vigente in materia di fatturazione elettronica, prevedendo l'obbligo di memorizzazione e trasmissione telematica dei corrispettivi all'Agenzia delle Entrate per le transazioni effettuate al consumo finale (B2C</a:t>
            </a:r>
            <a:r>
              <a:rPr lang="it-IT" sz="1800" dirty="0" smtClean="0"/>
              <a:t>).</a:t>
            </a:r>
          </a:p>
          <a:p>
            <a:pPr algn="just">
              <a:lnSpc>
                <a:spcPct val="114000"/>
              </a:lnSpc>
            </a:pPr>
            <a:r>
              <a:rPr lang="it-IT" sz="1800" dirty="0"/>
              <a:t>Il nuovo obbligo è previsto dal 1°Luglio 2019 per le imprese con un volume d’affari superiore a 400.000 euro </a:t>
            </a:r>
            <a:r>
              <a:rPr lang="it-IT" sz="1800" dirty="0" smtClean="0"/>
              <a:t>e </a:t>
            </a:r>
            <a:r>
              <a:rPr lang="it-IT" sz="1800" dirty="0"/>
              <a:t>dal 1°gennaio 2020 per le altre imprese.</a:t>
            </a:r>
          </a:p>
          <a:p>
            <a:pPr algn="just">
              <a:lnSpc>
                <a:spcPct val="114000"/>
              </a:lnSpc>
            </a:pPr>
            <a:r>
              <a:rPr lang="it-IT" sz="1800" dirty="0"/>
              <a:t>L’introduzione del nuovo obbligo è accompagnata da misure volte alla semplificazione degli adempimenti </a:t>
            </a:r>
            <a:r>
              <a:rPr lang="it-IT" sz="1800" dirty="0" smtClean="0"/>
              <a:t>amministrativi </a:t>
            </a:r>
            <a:r>
              <a:rPr lang="it-IT" sz="1800" dirty="0"/>
              <a:t>e dal riconoscimento di un credito d’imposta pari al 50% dei costi sostenuti per l’adeguamento o la sostituzione dei misuratori fiscali.</a:t>
            </a:r>
          </a:p>
          <a:p>
            <a:pPr marL="0" indent="0" algn="just">
              <a:buNone/>
            </a:pPr>
            <a:r>
              <a:rPr lang="it-IT" sz="2000" dirty="0" smtClean="0"/>
              <a:t> </a:t>
            </a:r>
            <a:endParaRPr lang="it-IT" sz="2000" dirty="0"/>
          </a:p>
          <a:p>
            <a:pPr marL="0" indent="0" algn="just">
              <a:buNone/>
            </a:pPr>
            <a:endParaRPr lang="en-US" sz="2000" dirty="0">
              <a:latin typeface="Gill Sans MT" pitchFamily="34" charset="0"/>
            </a:endParaRPr>
          </a:p>
          <a:p>
            <a:pPr algn="just"/>
            <a:endParaRPr lang="en-US" sz="2000" dirty="0">
              <a:latin typeface="Gill Sans MT" pitchFamily="34" charset="0"/>
            </a:endParaRPr>
          </a:p>
        </p:txBody>
      </p:sp>
    </p:spTree>
    <p:extLst>
      <p:ext uri="{BB962C8B-B14F-4D97-AF65-F5344CB8AC3E}">
        <p14:creationId xmlns:p14="http://schemas.microsoft.com/office/powerpoint/2010/main" val="42146221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egnaposto contenuto 2"/>
          <p:cNvSpPr>
            <a:spLocks noGrp="1"/>
          </p:cNvSpPr>
          <p:nvPr>
            <p:ph idx="1"/>
          </p:nvPr>
        </p:nvSpPr>
        <p:spPr bwMode="auto">
          <a:xfrm>
            <a:off x="179512" y="620688"/>
            <a:ext cx="8784975" cy="528677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a:lnSpc>
                <a:spcPct val="114000"/>
              </a:lnSpc>
            </a:pPr>
            <a:r>
              <a:rPr lang="it-IT" sz="1700" dirty="0" smtClean="0"/>
              <a:t>All’introduzione dell’obbligo di trasmissione telematica dei corrispettivi è collegata la </a:t>
            </a:r>
            <a:r>
              <a:rPr lang="it-IT" sz="1700" b="1" dirty="0" smtClean="0"/>
              <a:t>“lotteria degli scontrini”</a:t>
            </a:r>
            <a:r>
              <a:rPr lang="it-IT" sz="1700" dirty="0" smtClean="0"/>
              <a:t>, che verrà effettivamente attuata a decorrere dal 1°gennaio 2020 (Art. 18 del DL 119/2018)</a:t>
            </a:r>
          </a:p>
          <a:p>
            <a:pPr marL="973138" indent="-284163" algn="just">
              <a:lnSpc>
                <a:spcPct val="114000"/>
              </a:lnSpc>
              <a:buFont typeface="Wingdings" panose="05000000000000000000" pitchFamily="2" charset="2"/>
              <a:buChar char="Ø"/>
            </a:pPr>
            <a:r>
              <a:rPr lang="it-IT" sz="1400" dirty="0" smtClean="0"/>
              <a:t>La lotteria era stata introdotta dalla Legge di Bilancio 2017. La necessità che tale misura fosse accompagnata dall’obbligo di trasmissione telematica dei corrispettivi (mentre era prevista per gli anni 2017 e 2018 la sola facoltà) ha reso necessario posticipare l’entrata in vigore della misura al 2020 (anno in cui la trasmissione telematica dei corrispettivi diventerà obbligatoria per tutte le transazioni). </a:t>
            </a:r>
          </a:p>
          <a:p>
            <a:pPr algn="just">
              <a:lnSpc>
                <a:spcPct val="114000"/>
              </a:lnSpc>
            </a:pPr>
            <a:r>
              <a:rPr lang="it-IT" sz="1700" dirty="0" smtClean="0"/>
              <a:t>I detentori di registratori di cassa dovranno adeguare il software degli apparecchi per ottemperare all’obbligo di trasmissione elettronica dei corrispettivi all’Agenzia delle entrate.</a:t>
            </a:r>
          </a:p>
          <a:p>
            <a:pPr algn="just">
              <a:lnSpc>
                <a:spcPct val="114000"/>
              </a:lnSpc>
            </a:pPr>
            <a:r>
              <a:rPr lang="it-IT" sz="1700" dirty="0" smtClean="0"/>
              <a:t>Il Decreto Legge prevede che, per partecipare alla lotteria, i clienti debbano comunicare il loro codice fiscale</a:t>
            </a:r>
            <a:r>
              <a:rPr lang="it-IT" sz="1700" dirty="0"/>
              <a:t> ai </a:t>
            </a:r>
            <a:r>
              <a:rPr lang="it-IT" sz="1700" dirty="0" smtClean="0"/>
              <a:t>venditori, che trasmetteranno i dati relativi all’acquisto all’Agenzia delle entrate.</a:t>
            </a:r>
          </a:p>
          <a:p>
            <a:pPr algn="just">
              <a:lnSpc>
                <a:spcPct val="114000"/>
              </a:lnSpc>
            </a:pPr>
            <a:r>
              <a:rPr lang="it-IT" sz="1700" b="1" dirty="0" smtClean="0"/>
              <a:t>La “lotteria degli scontrini” è volta a contrastare l’evasione da omessa fatturazione</a:t>
            </a:r>
            <a:r>
              <a:rPr lang="it-IT" sz="1700" dirty="0" smtClean="0"/>
              <a:t> realizzata con il consenso del compratore e del venditore. </a:t>
            </a:r>
            <a:r>
              <a:rPr lang="it-IT" sz="1700" b="1" dirty="0" smtClean="0"/>
              <a:t>La lotteria introduce </a:t>
            </a:r>
            <a:r>
              <a:rPr lang="it-IT" sz="1700" b="1" dirty="0"/>
              <a:t>un </a:t>
            </a:r>
            <a:r>
              <a:rPr lang="it-IT" sz="1700" b="1" dirty="0" smtClean="0"/>
              <a:t>“conflitto </a:t>
            </a:r>
            <a:r>
              <a:rPr lang="it-IT" sz="1700" b="1" dirty="0"/>
              <a:t>di </a:t>
            </a:r>
            <a:r>
              <a:rPr lang="it-IT" sz="1700" b="1" dirty="0" smtClean="0"/>
              <a:t>interessi” tra compratore e venditore che dovrebbe stimolare la </a:t>
            </a:r>
            <a:r>
              <a:rPr lang="it-IT" sz="1700" b="1" i="1" dirty="0" err="1" smtClean="0"/>
              <a:t>tax</a:t>
            </a:r>
            <a:r>
              <a:rPr lang="it-IT" sz="1700" b="1" i="1" dirty="0" smtClean="0"/>
              <a:t> </a:t>
            </a:r>
            <a:r>
              <a:rPr lang="it-IT" sz="1700" b="1" i="1" dirty="0" err="1" smtClean="0"/>
              <a:t>compliance</a:t>
            </a:r>
            <a:r>
              <a:rPr lang="it-IT" sz="1700" b="1" dirty="0" smtClean="0"/>
              <a:t>.</a:t>
            </a:r>
            <a:endParaRPr lang="it-IT" sz="1800" dirty="0" smtClean="0"/>
          </a:p>
          <a:p>
            <a:pPr algn="just">
              <a:lnSpc>
                <a:spcPct val="114000"/>
              </a:lnSpc>
            </a:pPr>
            <a:endParaRPr lang="it-IT" sz="1800" dirty="0" smtClean="0"/>
          </a:p>
          <a:p>
            <a:pPr marL="0" indent="0" algn="just">
              <a:lnSpc>
                <a:spcPct val="114000"/>
              </a:lnSpc>
              <a:buNone/>
            </a:pPr>
            <a:endParaRPr lang="it-IT" sz="1800" dirty="0"/>
          </a:p>
        </p:txBody>
      </p:sp>
      <p:sp>
        <p:nvSpPr>
          <p:cNvPr id="6148"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B53C774-AA17-462A-8CB1-E0E50028C165}" type="slidenum">
              <a:rPr lang="it-IT" altLang="it-IT" sz="1000" smtClean="0">
                <a:solidFill>
                  <a:srgbClr val="002776"/>
                </a:solidFill>
                <a:latin typeface="Tahoma" pitchFamily="34" charset="0"/>
              </a:rPr>
              <a:pPr/>
              <a:t>4</a:t>
            </a:fld>
            <a:endParaRPr lang="it-IT" altLang="it-IT" sz="1000" smtClean="0">
              <a:solidFill>
                <a:srgbClr val="002776"/>
              </a:solidFill>
              <a:latin typeface="Tahoma" pitchFamily="34" charset="0"/>
            </a:endParaRPr>
          </a:p>
        </p:txBody>
      </p:sp>
      <p:sp>
        <p:nvSpPr>
          <p:cNvPr id="5" name="Titolo 1"/>
          <p:cNvSpPr txBox="1">
            <a:spLocks/>
          </p:cNvSpPr>
          <p:nvPr/>
        </p:nvSpPr>
        <p:spPr bwMode="auto">
          <a:xfrm>
            <a:off x="340789" y="116632"/>
            <a:ext cx="8534400" cy="648072"/>
          </a:xfrm>
          <a:prstGeom prst="rect">
            <a:avLst/>
          </a:prstGeom>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400">
                <a:solidFill>
                  <a:srgbClr val="0B3066"/>
                </a:solidFill>
                <a:latin typeface="+mj-lt"/>
                <a:ea typeface="+mj-ea"/>
                <a:cs typeface="ＭＳ Ｐゴシック"/>
              </a:defRPr>
            </a:lvl1pPr>
            <a:lvl2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2pPr>
            <a:lvl3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3pPr>
            <a:lvl4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4pPr>
            <a:lvl5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5pPr>
            <a:lvl6pPr marL="457200" algn="l" rtl="0" fontAlgn="base">
              <a:spcBef>
                <a:spcPct val="0"/>
              </a:spcBef>
              <a:spcAft>
                <a:spcPct val="0"/>
              </a:spcAft>
              <a:defRPr sz="2600">
                <a:solidFill>
                  <a:srgbClr val="0B3066"/>
                </a:solidFill>
                <a:latin typeface="Tahoma" charset="0"/>
                <a:ea typeface="ＭＳ Ｐゴシック" charset="-128"/>
              </a:defRPr>
            </a:lvl6pPr>
            <a:lvl7pPr marL="914400" algn="l" rtl="0" fontAlgn="base">
              <a:spcBef>
                <a:spcPct val="0"/>
              </a:spcBef>
              <a:spcAft>
                <a:spcPct val="0"/>
              </a:spcAft>
              <a:defRPr sz="2600">
                <a:solidFill>
                  <a:srgbClr val="0B3066"/>
                </a:solidFill>
                <a:latin typeface="Tahoma" charset="0"/>
                <a:ea typeface="ＭＳ Ｐゴシック" charset="-128"/>
              </a:defRPr>
            </a:lvl7pPr>
            <a:lvl8pPr marL="1371600" algn="l" rtl="0" fontAlgn="base">
              <a:spcBef>
                <a:spcPct val="0"/>
              </a:spcBef>
              <a:spcAft>
                <a:spcPct val="0"/>
              </a:spcAft>
              <a:defRPr sz="2600">
                <a:solidFill>
                  <a:srgbClr val="0B3066"/>
                </a:solidFill>
                <a:latin typeface="Tahoma" charset="0"/>
                <a:ea typeface="ＭＳ Ｐゴシック" charset="-128"/>
              </a:defRPr>
            </a:lvl8pPr>
            <a:lvl9pPr marL="1828800" algn="l" rtl="0" fontAlgn="base">
              <a:spcBef>
                <a:spcPct val="0"/>
              </a:spcBef>
              <a:spcAft>
                <a:spcPct val="0"/>
              </a:spcAft>
              <a:defRPr sz="2600">
                <a:solidFill>
                  <a:srgbClr val="0B3066"/>
                </a:solidFill>
                <a:latin typeface="Tahoma" charset="0"/>
                <a:ea typeface="ＭＳ Ｐゴシック" charset="-128"/>
              </a:defRPr>
            </a:lvl9pPr>
          </a:lstStyle>
          <a:p>
            <a:pPr algn="just">
              <a:lnSpc>
                <a:spcPct val="125000"/>
              </a:lnSpc>
              <a:spcBef>
                <a:spcPct val="20000"/>
              </a:spcBef>
              <a:defRPr/>
            </a:pPr>
            <a:r>
              <a:rPr lang="it-IT" b="1" dirty="0">
                <a:latin typeface="+mn-lt"/>
                <a:ea typeface="+mn-ea"/>
                <a:cs typeface="+mn-cs"/>
              </a:rPr>
              <a:t>“Lotteria degli scontrini</a:t>
            </a:r>
            <a:r>
              <a:rPr lang="it-IT" b="1" dirty="0" smtClean="0">
                <a:latin typeface="+mn-lt"/>
                <a:ea typeface="+mn-ea"/>
                <a:cs typeface="+mn-cs"/>
              </a:rPr>
              <a:t>” (art. 18)</a:t>
            </a:r>
            <a:endParaRPr lang="it-IT" altLang="it-IT" b="1" dirty="0">
              <a:latin typeface="+mn-lt"/>
              <a:ea typeface="+mn-ea"/>
              <a:cs typeface="+mn-cs"/>
            </a:endParaRPr>
          </a:p>
        </p:txBody>
      </p:sp>
      <p:sp>
        <p:nvSpPr>
          <p:cNvPr id="6" name="Segnaposto piè di pagina 4"/>
          <p:cNvSpPr>
            <a:spLocks noGrp="1"/>
          </p:cNvSpPr>
          <p:nvPr>
            <p:ph type="ftr" sz="quarter" idx="11"/>
          </p:nvPr>
        </p:nvSpPr>
        <p:spPr>
          <a:xfrm>
            <a:off x="6053138" y="6227763"/>
            <a:ext cx="2840037" cy="190500"/>
          </a:xfrm>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7" name="Segnaposto data 3"/>
          <p:cNvSpPr>
            <a:spLocks noGrp="1"/>
          </p:cNvSpPr>
          <p:nvPr>
            <p:ph type="dt" sz="half" idx="10"/>
          </p:nvPr>
        </p:nvSpPr>
        <p:spPr>
          <a:xfrm>
            <a:off x="6053138" y="6456363"/>
            <a:ext cx="2840037" cy="141287"/>
          </a:xfrm>
        </p:spPr>
        <p:txBody>
          <a:bodyPr/>
          <a:lstStyle/>
          <a:p>
            <a:pPr>
              <a:defRPr/>
            </a:pPr>
            <a:r>
              <a:rPr lang="it-IT" dirty="0" smtClean="0"/>
              <a:t>Roma, 31 Ottobre </a:t>
            </a:r>
            <a:r>
              <a:rPr lang="it-IT" dirty="0"/>
              <a:t>2018</a:t>
            </a:r>
          </a:p>
        </p:txBody>
      </p:sp>
    </p:spTree>
    <p:extLst>
      <p:ext uri="{BB962C8B-B14F-4D97-AF65-F5344CB8AC3E}">
        <p14:creationId xmlns:p14="http://schemas.microsoft.com/office/powerpoint/2010/main" val="23166757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olo 1"/>
          <p:cNvSpPr>
            <a:spLocks noGrp="1"/>
          </p:cNvSpPr>
          <p:nvPr>
            <p:ph type="title"/>
          </p:nvPr>
        </p:nvSpPr>
        <p:spPr bwMode="auto">
          <a:xfrm>
            <a:off x="285750" y="188640"/>
            <a:ext cx="8534400" cy="576064"/>
          </a:xfrm>
          <a:extLst/>
        </p:spPr>
        <p:txBody>
          <a:bodyPr vert="horz" wrap="square" lIns="91440" tIns="45720" rIns="91440" bIns="45720" numCol="1" anchor="t" anchorCtr="0" compatLnSpc="1">
            <a:prstTxWarp prst="textNoShape">
              <a:avLst/>
            </a:prstTxWarp>
          </a:bodyPr>
          <a:lstStyle/>
          <a:p>
            <a:pPr algn="just">
              <a:lnSpc>
                <a:spcPct val="125000"/>
              </a:lnSpc>
              <a:spcBef>
                <a:spcPct val="20000"/>
              </a:spcBef>
              <a:defRPr/>
            </a:pPr>
            <a:r>
              <a:rPr lang="en-US" b="1" kern="1200" dirty="0" smtClean="0">
                <a:latin typeface="+mn-lt"/>
                <a:ea typeface="+mn-ea"/>
                <a:cs typeface="+mn-cs"/>
              </a:rPr>
              <a:t>Le </a:t>
            </a:r>
            <a:r>
              <a:rPr lang="en-US" b="1" kern="1200" dirty="0" err="1">
                <a:latin typeface="+mn-lt"/>
                <a:ea typeface="+mn-ea"/>
                <a:cs typeface="+mn-cs"/>
              </a:rPr>
              <a:t>disposizioni</a:t>
            </a:r>
            <a:r>
              <a:rPr lang="en-US" b="1" kern="1200" dirty="0">
                <a:latin typeface="+mn-lt"/>
                <a:ea typeface="+mn-ea"/>
                <a:cs typeface="+mn-cs"/>
              </a:rPr>
              <a:t> del DL 119/2018 </a:t>
            </a:r>
            <a:r>
              <a:rPr lang="en-US" b="1" kern="1200" dirty="0" err="1">
                <a:latin typeface="+mn-lt"/>
                <a:ea typeface="+mn-ea"/>
                <a:cs typeface="+mn-cs"/>
              </a:rPr>
              <a:t>nel</a:t>
            </a:r>
            <a:r>
              <a:rPr lang="en-US" b="1" kern="1200" dirty="0">
                <a:latin typeface="+mn-lt"/>
                <a:ea typeface="+mn-ea"/>
                <a:cs typeface="+mn-cs"/>
              </a:rPr>
              <a:t> </a:t>
            </a:r>
            <a:r>
              <a:rPr lang="en-US" b="1" kern="1200" dirty="0" err="1">
                <a:latin typeface="+mn-lt"/>
                <a:ea typeface="+mn-ea"/>
                <a:cs typeface="+mn-cs"/>
              </a:rPr>
              <a:t>quadro</a:t>
            </a:r>
            <a:r>
              <a:rPr lang="en-US" b="1" kern="1200" dirty="0">
                <a:latin typeface="+mn-lt"/>
                <a:ea typeface="+mn-ea"/>
                <a:cs typeface="+mn-cs"/>
              </a:rPr>
              <a:t> </a:t>
            </a:r>
            <a:r>
              <a:rPr lang="en-US" b="1" kern="1200" dirty="0" err="1">
                <a:latin typeface="+mn-lt"/>
                <a:ea typeface="+mn-ea"/>
                <a:cs typeface="+mn-cs"/>
              </a:rPr>
              <a:t>della</a:t>
            </a:r>
            <a:r>
              <a:rPr lang="en-US" b="1" kern="1200" dirty="0">
                <a:latin typeface="+mn-lt"/>
                <a:ea typeface="+mn-ea"/>
                <a:cs typeface="+mn-cs"/>
              </a:rPr>
              <a:t> </a:t>
            </a:r>
            <a:r>
              <a:rPr lang="en-US" b="1" kern="1200" dirty="0" err="1">
                <a:latin typeface="+mn-lt"/>
                <a:ea typeface="+mn-ea"/>
                <a:cs typeface="+mn-cs"/>
              </a:rPr>
              <a:t>strategia</a:t>
            </a:r>
            <a:r>
              <a:rPr lang="en-US" b="1" kern="1200" dirty="0">
                <a:latin typeface="+mn-lt"/>
                <a:ea typeface="+mn-ea"/>
                <a:cs typeface="+mn-cs"/>
              </a:rPr>
              <a:t> di </a:t>
            </a:r>
            <a:r>
              <a:rPr lang="en-US" b="1" kern="1200" dirty="0" err="1">
                <a:latin typeface="+mn-lt"/>
                <a:ea typeface="+mn-ea"/>
                <a:cs typeface="+mn-cs"/>
              </a:rPr>
              <a:t>contrasto</a:t>
            </a:r>
            <a:r>
              <a:rPr lang="en-US" b="1" kern="1200" dirty="0">
                <a:latin typeface="+mn-lt"/>
                <a:ea typeface="+mn-ea"/>
                <a:cs typeface="+mn-cs"/>
              </a:rPr>
              <a:t> </a:t>
            </a:r>
            <a:r>
              <a:rPr lang="en-US" b="1" kern="1200" dirty="0" err="1">
                <a:latin typeface="+mn-lt"/>
                <a:ea typeface="+mn-ea"/>
                <a:cs typeface="+mn-cs"/>
              </a:rPr>
              <a:t>all’evasione</a:t>
            </a:r>
            <a:endParaRPr lang="en-US" altLang="it-IT" b="1" kern="1200" dirty="0">
              <a:latin typeface="+mn-lt"/>
              <a:ea typeface="+mn-ea"/>
              <a:cs typeface="+mn-cs"/>
            </a:endParaRPr>
          </a:p>
        </p:txBody>
      </p:sp>
      <p:sp>
        <p:nvSpPr>
          <p:cNvPr id="5123" name="Segnaposto contenuto 2"/>
          <p:cNvSpPr>
            <a:spLocks noGrp="1"/>
          </p:cNvSpPr>
          <p:nvPr>
            <p:ph idx="1"/>
          </p:nvPr>
        </p:nvSpPr>
        <p:spPr bwMode="auto">
          <a:xfrm>
            <a:off x="323528" y="1196752"/>
            <a:ext cx="8568952" cy="489654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ts val="3500"/>
              </a:lnSpc>
              <a:spcBef>
                <a:spcPts val="300"/>
              </a:spcBef>
              <a:buFont typeface="Wingdings" panose="05000000000000000000" pitchFamily="2" charset="2"/>
              <a:buChar char="Ø"/>
            </a:pPr>
            <a:r>
              <a:rPr lang="it-IT" sz="2000" dirty="0" smtClean="0"/>
              <a:t>La </a:t>
            </a:r>
            <a:r>
              <a:rPr lang="it-IT" sz="2000" i="1" dirty="0" err="1" smtClean="0"/>
              <a:t>Tax</a:t>
            </a:r>
            <a:r>
              <a:rPr lang="it-IT" sz="2000" i="1" dirty="0" smtClean="0"/>
              <a:t> </a:t>
            </a:r>
            <a:r>
              <a:rPr lang="it-IT" sz="2000" i="1" dirty="0" err="1" smtClean="0"/>
              <a:t>Compliance</a:t>
            </a:r>
            <a:r>
              <a:rPr lang="it-IT" sz="2000" dirty="0" smtClean="0"/>
              <a:t> in Italia</a:t>
            </a:r>
          </a:p>
          <a:p>
            <a:pPr lvl="1">
              <a:lnSpc>
                <a:spcPts val="3500"/>
              </a:lnSpc>
              <a:spcBef>
                <a:spcPts val="0"/>
              </a:spcBef>
              <a:buFont typeface="Wingdings" panose="05000000000000000000" pitchFamily="2" charset="2"/>
              <a:buChar char="ü"/>
            </a:pPr>
            <a:r>
              <a:rPr lang="it-IT" sz="1800" i="1" dirty="0" smtClean="0"/>
              <a:t>Risultati dalla “Relazione sull’economia non osservata e sull’evasione fiscale e contributiva”  per l’anno 2018</a:t>
            </a:r>
          </a:p>
          <a:p>
            <a:pPr lvl="1">
              <a:lnSpc>
                <a:spcPts val="3500"/>
              </a:lnSpc>
              <a:spcBef>
                <a:spcPts val="0"/>
              </a:spcBef>
              <a:buFont typeface="Wingdings" panose="05000000000000000000" pitchFamily="2" charset="2"/>
              <a:buChar char="ü"/>
            </a:pPr>
            <a:r>
              <a:rPr lang="it-IT" sz="1800" i="1" dirty="0"/>
              <a:t>Stime del gap </a:t>
            </a:r>
            <a:r>
              <a:rPr lang="it-IT" sz="1800" i="1" dirty="0" smtClean="0"/>
              <a:t>IVA: stime ufficiali e Commissione Europea</a:t>
            </a:r>
          </a:p>
          <a:p>
            <a:pPr>
              <a:lnSpc>
                <a:spcPts val="3500"/>
              </a:lnSpc>
              <a:spcBef>
                <a:spcPts val="300"/>
              </a:spcBef>
              <a:buFont typeface="Wingdings" panose="05000000000000000000" pitchFamily="2" charset="2"/>
              <a:buChar char="Ø"/>
            </a:pPr>
            <a:r>
              <a:rPr lang="it-IT" sz="2000" dirty="0" smtClean="0"/>
              <a:t>Strategia di contrasto all’evasione: omesso versamento,  omessa dichiarazione e omessa fatturazione	</a:t>
            </a:r>
            <a:endParaRPr lang="it-IT" sz="2000" i="1" dirty="0" smtClean="0"/>
          </a:p>
          <a:p>
            <a:pPr lvl="1">
              <a:lnSpc>
                <a:spcPts val="3500"/>
              </a:lnSpc>
              <a:spcBef>
                <a:spcPts val="0"/>
              </a:spcBef>
              <a:buFont typeface="Wingdings" panose="05000000000000000000" pitchFamily="2" charset="2"/>
              <a:buChar char="ü"/>
            </a:pPr>
            <a:r>
              <a:rPr lang="it-IT" sz="1800" i="1" dirty="0" smtClean="0"/>
              <a:t>Valutazione ex-post degli effetti dell’introduzione dello split </a:t>
            </a:r>
            <a:r>
              <a:rPr lang="it-IT" sz="1800" i="1" dirty="0" err="1" smtClean="0"/>
              <a:t>payment</a:t>
            </a:r>
            <a:endParaRPr lang="it-IT" sz="1800" i="1" dirty="0" smtClean="0"/>
          </a:p>
          <a:p>
            <a:pPr lvl="1">
              <a:lnSpc>
                <a:spcPts val="3500"/>
              </a:lnSpc>
              <a:spcBef>
                <a:spcPts val="0"/>
              </a:spcBef>
              <a:buFont typeface="Wingdings" panose="05000000000000000000" pitchFamily="2" charset="2"/>
              <a:buChar char="ü"/>
            </a:pPr>
            <a:r>
              <a:rPr lang="it-IT" sz="1700" i="1" dirty="0" smtClean="0"/>
              <a:t>Introduzione dell’obbligo di fatturazione elettronica B2G e B2B (e parte del B2C)… </a:t>
            </a:r>
          </a:p>
          <a:p>
            <a:pPr lvl="1">
              <a:lnSpc>
                <a:spcPts val="3500"/>
              </a:lnSpc>
              <a:spcBef>
                <a:spcPts val="0"/>
              </a:spcBef>
              <a:buFont typeface="Wingdings" panose="05000000000000000000" pitchFamily="2" charset="2"/>
              <a:buChar char="ü"/>
            </a:pPr>
            <a:r>
              <a:rPr lang="it-IT" sz="1700" i="1" dirty="0"/>
              <a:t>… e introduzione dell’obbligo di trasmissione elettronica dei corrispettivi B2C </a:t>
            </a:r>
            <a:endParaRPr lang="it-IT" sz="1700" i="1" dirty="0" smtClean="0"/>
          </a:p>
          <a:p>
            <a:pPr lvl="1">
              <a:lnSpc>
                <a:spcPts val="3500"/>
              </a:lnSpc>
              <a:spcBef>
                <a:spcPts val="0"/>
              </a:spcBef>
              <a:buFont typeface="Wingdings" panose="05000000000000000000" pitchFamily="2" charset="2"/>
              <a:buChar char="ü"/>
            </a:pPr>
            <a:r>
              <a:rPr lang="it-IT" altLang="it-IT" sz="1700" i="1" dirty="0" smtClean="0"/>
              <a:t>Lotteria degli scontrini</a:t>
            </a:r>
            <a:endParaRPr lang="it-IT" altLang="it-IT" sz="1700" i="1" dirty="0"/>
          </a:p>
        </p:txBody>
      </p:sp>
      <p:sp>
        <p:nvSpPr>
          <p:cNvPr id="5124"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AC2E9043-A400-443B-A01D-5236078F02FB}" type="slidenum">
              <a:rPr lang="it-IT" altLang="it-IT" sz="1000" smtClean="0">
                <a:solidFill>
                  <a:srgbClr val="002776"/>
                </a:solidFill>
                <a:latin typeface="Tahoma" pitchFamily="34" charset="0"/>
              </a:rPr>
              <a:pPr/>
              <a:t>5</a:t>
            </a:fld>
            <a:endParaRPr lang="it-IT" altLang="it-IT" sz="1000" smtClean="0">
              <a:solidFill>
                <a:srgbClr val="002776"/>
              </a:solidFill>
              <a:latin typeface="Tahoma" pitchFamily="34" charset="0"/>
            </a:endParaRPr>
          </a:p>
        </p:txBody>
      </p:sp>
      <p:sp>
        <p:nvSpPr>
          <p:cNvPr id="5" name="Segnaposto piè di pagina 4"/>
          <p:cNvSpPr>
            <a:spLocks noGrp="1"/>
          </p:cNvSpPr>
          <p:nvPr>
            <p:ph type="ftr" sz="quarter" idx="11"/>
          </p:nvPr>
        </p:nvSpPr>
        <p:spPr>
          <a:xfrm>
            <a:off x="6053138" y="6227763"/>
            <a:ext cx="2840037" cy="190500"/>
          </a:xfrm>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6" name="Segnaposto data 3"/>
          <p:cNvSpPr>
            <a:spLocks noGrp="1"/>
          </p:cNvSpPr>
          <p:nvPr>
            <p:ph type="dt" sz="half" idx="10"/>
          </p:nvPr>
        </p:nvSpPr>
        <p:spPr>
          <a:xfrm>
            <a:off x="6053138" y="6456363"/>
            <a:ext cx="2840037" cy="141287"/>
          </a:xfrm>
        </p:spPr>
        <p:txBody>
          <a:bodyPr/>
          <a:lstStyle/>
          <a:p>
            <a:pPr>
              <a:defRPr/>
            </a:pPr>
            <a:r>
              <a:rPr lang="it-IT" dirty="0" smtClean="0"/>
              <a:t>Roma, 31 Ottobre </a:t>
            </a:r>
            <a:r>
              <a:rPr lang="it-IT" dirty="0"/>
              <a:t>2018</a:t>
            </a:r>
          </a:p>
        </p:txBody>
      </p:sp>
    </p:spTree>
    <p:extLst>
      <p:ext uri="{BB962C8B-B14F-4D97-AF65-F5344CB8AC3E}">
        <p14:creationId xmlns:p14="http://schemas.microsoft.com/office/powerpoint/2010/main" val="17123751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B53C774-AA17-462A-8CB1-E0E50028C165}" type="slidenum">
              <a:rPr lang="it-IT" altLang="it-IT" sz="1000" smtClean="0">
                <a:solidFill>
                  <a:srgbClr val="002776"/>
                </a:solidFill>
                <a:latin typeface="Tahoma" pitchFamily="34" charset="0"/>
              </a:rPr>
              <a:pPr/>
              <a:t>6</a:t>
            </a:fld>
            <a:endParaRPr lang="it-IT" altLang="it-IT" sz="1000" smtClean="0">
              <a:solidFill>
                <a:srgbClr val="002776"/>
              </a:solidFill>
              <a:latin typeface="Tahoma" pitchFamily="34" charset="0"/>
            </a:endParaRPr>
          </a:p>
        </p:txBody>
      </p:sp>
      <p:sp>
        <p:nvSpPr>
          <p:cNvPr id="3" name="CasellaDiTesto 2"/>
          <p:cNvSpPr txBox="1"/>
          <p:nvPr/>
        </p:nvSpPr>
        <p:spPr>
          <a:xfrm>
            <a:off x="539552" y="5733256"/>
            <a:ext cx="7344816" cy="400110"/>
          </a:xfrm>
          <a:prstGeom prst="rect">
            <a:avLst/>
          </a:prstGeom>
          <a:noFill/>
        </p:spPr>
        <p:txBody>
          <a:bodyPr wrap="square" rtlCol="0">
            <a:spAutoFit/>
          </a:bodyPr>
          <a:lstStyle/>
          <a:p>
            <a:pPr eaLnBrk="0" fontAlgn="base" hangingPunct="0">
              <a:spcBef>
                <a:spcPct val="0"/>
              </a:spcBef>
              <a:spcAft>
                <a:spcPct val="0"/>
              </a:spcAft>
            </a:pPr>
            <a:r>
              <a:rPr lang="en-US" sz="1000" dirty="0" smtClean="0">
                <a:solidFill>
                  <a:srgbClr val="002776"/>
                </a:solidFill>
              </a:rPr>
              <a:t>Fonte: </a:t>
            </a:r>
            <a:r>
              <a:rPr lang="en-US" sz="1000" dirty="0" smtClean="0">
                <a:solidFill>
                  <a:srgbClr val="002776"/>
                </a:solidFill>
                <a:latin typeface="Arial" charset="0"/>
              </a:rPr>
              <a:t>MEF, “</a:t>
            </a:r>
            <a:r>
              <a:rPr lang="en-US" sz="1000" dirty="0" err="1" smtClean="0">
                <a:solidFill>
                  <a:srgbClr val="002776"/>
                </a:solidFill>
                <a:latin typeface="Arial" charset="0"/>
              </a:rPr>
              <a:t>Relazione</a:t>
            </a:r>
            <a:r>
              <a:rPr lang="en-US" sz="1000" dirty="0" smtClean="0">
                <a:solidFill>
                  <a:srgbClr val="002776"/>
                </a:solidFill>
                <a:latin typeface="Arial" charset="0"/>
              </a:rPr>
              <a:t> </a:t>
            </a:r>
            <a:r>
              <a:rPr lang="en-US" sz="1000" dirty="0" err="1" smtClean="0">
                <a:solidFill>
                  <a:srgbClr val="002776"/>
                </a:solidFill>
                <a:latin typeface="Arial" charset="0"/>
              </a:rPr>
              <a:t>sull’Economia</a:t>
            </a:r>
            <a:r>
              <a:rPr lang="en-US" sz="1000" dirty="0" smtClean="0">
                <a:solidFill>
                  <a:srgbClr val="002776"/>
                </a:solidFill>
                <a:latin typeface="Arial" charset="0"/>
              </a:rPr>
              <a:t> non </a:t>
            </a:r>
            <a:r>
              <a:rPr lang="en-US" sz="1000" dirty="0" err="1" smtClean="0">
                <a:solidFill>
                  <a:srgbClr val="002776"/>
                </a:solidFill>
                <a:latin typeface="Arial" charset="0"/>
              </a:rPr>
              <a:t>Osservata</a:t>
            </a:r>
            <a:r>
              <a:rPr lang="en-US" sz="1000" dirty="0" smtClean="0">
                <a:solidFill>
                  <a:srgbClr val="002776"/>
                </a:solidFill>
                <a:latin typeface="Arial" charset="0"/>
              </a:rPr>
              <a:t> e </a:t>
            </a:r>
            <a:r>
              <a:rPr lang="en-US" sz="1000" dirty="0" err="1" smtClean="0">
                <a:solidFill>
                  <a:srgbClr val="002776"/>
                </a:solidFill>
                <a:latin typeface="Arial" charset="0"/>
              </a:rPr>
              <a:t>sull’Evasione</a:t>
            </a:r>
            <a:r>
              <a:rPr lang="en-US" sz="1000" dirty="0" smtClean="0">
                <a:solidFill>
                  <a:srgbClr val="002776"/>
                </a:solidFill>
                <a:latin typeface="Arial" charset="0"/>
              </a:rPr>
              <a:t> Fiscale e </a:t>
            </a:r>
            <a:r>
              <a:rPr lang="en-US" sz="1000" dirty="0" err="1" smtClean="0">
                <a:solidFill>
                  <a:srgbClr val="002776"/>
                </a:solidFill>
                <a:latin typeface="Arial" charset="0"/>
              </a:rPr>
              <a:t>Contributiva</a:t>
            </a:r>
            <a:r>
              <a:rPr lang="en-US" sz="1000" dirty="0" smtClean="0">
                <a:solidFill>
                  <a:srgbClr val="002776"/>
                </a:solidFill>
                <a:latin typeface="Arial" charset="0"/>
              </a:rPr>
              <a:t> – Anno 2018” , </a:t>
            </a:r>
            <a:r>
              <a:rPr lang="en-US" sz="1000" dirty="0" err="1" smtClean="0">
                <a:solidFill>
                  <a:srgbClr val="002776"/>
                </a:solidFill>
                <a:latin typeface="Arial" charset="0"/>
              </a:rPr>
              <a:t>Settembre</a:t>
            </a:r>
            <a:r>
              <a:rPr lang="en-US" sz="1000" dirty="0" smtClean="0">
                <a:solidFill>
                  <a:srgbClr val="002776"/>
                </a:solidFill>
                <a:latin typeface="Arial" charset="0"/>
              </a:rPr>
              <a:t> 2018. </a:t>
            </a:r>
            <a:r>
              <a:rPr lang="en-US" sz="1000" dirty="0" err="1" smtClean="0">
                <a:solidFill>
                  <a:srgbClr val="002776"/>
                </a:solidFill>
                <a:latin typeface="Arial" charset="0"/>
              </a:rPr>
              <a:t>Dati</a:t>
            </a:r>
            <a:r>
              <a:rPr lang="en-US" sz="1000" dirty="0" smtClean="0">
                <a:solidFill>
                  <a:srgbClr val="002776"/>
                </a:solidFill>
                <a:latin typeface="Arial" charset="0"/>
              </a:rPr>
              <a:t> in </a:t>
            </a:r>
            <a:r>
              <a:rPr lang="en-US" sz="1000" dirty="0" err="1" smtClean="0">
                <a:solidFill>
                  <a:srgbClr val="002776"/>
                </a:solidFill>
                <a:latin typeface="Arial" charset="0"/>
              </a:rPr>
              <a:t>milioni</a:t>
            </a:r>
            <a:r>
              <a:rPr lang="en-US" sz="1000" dirty="0" smtClean="0">
                <a:solidFill>
                  <a:srgbClr val="002776"/>
                </a:solidFill>
                <a:latin typeface="Arial" charset="0"/>
              </a:rPr>
              <a:t> di euro</a:t>
            </a:r>
            <a:endParaRPr lang="it-IT" sz="1000" dirty="0">
              <a:solidFill>
                <a:srgbClr val="002776"/>
              </a:solidFill>
              <a:latin typeface="Arial" charset="0"/>
            </a:endParaRPr>
          </a:p>
        </p:txBody>
      </p:sp>
      <p:sp>
        <p:nvSpPr>
          <p:cNvPr id="10" name="Titolo 1"/>
          <p:cNvSpPr txBox="1">
            <a:spLocks/>
          </p:cNvSpPr>
          <p:nvPr/>
        </p:nvSpPr>
        <p:spPr bwMode="auto">
          <a:xfrm>
            <a:off x="179512" y="116632"/>
            <a:ext cx="8784976" cy="633636"/>
          </a:xfrm>
          <a:prstGeom prst="rect">
            <a:avLst/>
          </a:prstGeom>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400">
                <a:solidFill>
                  <a:srgbClr val="0B3066"/>
                </a:solidFill>
                <a:latin typeface="+mj-lt"/>
                <a:ea typeface="+mj-ea"/>
                <a:cs typeface="ＭＳ Ｐゴシック"/>
              </a:defRPr>
            </a:lvl1pPr>
            <a:lvl2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2pPr>
            <a:lvl3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3pPr>
            <a:lvl4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4pPr>
            <a:lvl5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5pPr>
            <a:lvl6pPr marL="457200" algn="l" rtl="0" fontAlgn="base">
              <a:spcBef>
                <a:spcPct val="0"/>
              </a:spcBef>
              <a:spcAft>
                <a:spcPct val="0"/>
              </a:spcAft>
              <a:defRPr sz="2600">
                <a:solidFill>
                  <a:srgbClr val="0B3066"/>
                </a:solidFill>
                <a:latin typeface="Tahoma" charset="0"/>
                <a:ea typeface="ＭＳ Ｐゴシック" charset="-128"/>
              </a:defRPr>
            </a:lvl6pPr>
            <a:lvl7pPr marL="914400" algn="l" rtl="0" fontAlgn="base">
              <a:spcBef>
                <a:spcPct val="0"/>
              </a:spcBef>
              <a:spcAft>
                <a:spcPct val="0"/>
              </a:spcAft>
              <a:defRPr sz="2600">
                <a:solidFill>
                  <a:srgbClr val="0B3066"/>
                </a:solidFill>
                <a:latin typeface="Tahoma" charset="0"/>
                <a:ea typeface="ＭＳ Ｐゴシック" charset="-128"/>
              </a:defRPr>
            </a:lvl7pPr>
            <a:lvl8pPr marL="1371600" algn="l" rtl="0" fontAlgn="base">
              <a:spcBef>
                <a:spcPct val="0"/>
              </a:spcBef>
              <a:spcAft>
                <a:spcPct val="0"/>
              </a:spcAft>
              <a:defRPr sz="2600">
                <a:solidFill>
                  <a:srgbClr val="0B3066"/>
                </a:solidFill>
                <a:latin typeface="Tahoma" charset="0"/>
                <a:ea typeface="ＭＳ Ｐゴシック" charset="-128"/>
              </a:defRPr>
            </a:lvl8pPr>
            <a:lvl9pPr marL="1828800" algn="l" rtl="0" fontAlgn="base">
              <a:spcBef>
                <a:spcPct val="0"/>
              </a:spcBef>
              <a:spcAft>
                <a:spcPct val="0"/>
              </a:spcAft>
              <a:defRPr sz="2600">
                <a:solidFill>
                  <a:srgbClr val="0B3066"/>
                </a:solidFill>
                <a:latin typeface="Tahoma" charset="0"/>
                <a:ea typeface="ＭＳ Ｐゴシック" charset="-128"/>
              </a:defRPr>
            </a:lvl9pPr>
          </a:lstStyle>
          <a:p>
            <a:pPr algn="just">
              <a:lnSpc>
                <a:spcPct val="125000"/>
              </a:lnSpc>
              <a:spcBef>
                <a:spcPct val="20000"/>
              </a:spcBef>
              <a:defRPr/>
            </a:pPr>
            <a:r>
              <a:rPr lang="en-US" altLang="it-IT" sz="2000" b="1" dirty="0">
                <a:latin typeface="+mn-lt"/>
                <a:ea typeface="+mn-ea"/>
                <a:cs typeface="+mn-cs"/>
              </a:rPr>
              <a:t>La Tax Compliance in Italia: </a:t>
            </a:r>
            <a:r>
              <a:rPr lang="en-US" altLang="it-IT" sz="2000" b="1" dirty="0" err="1">
                <a:latin typeface="+mn-lt"/>
                <a:ea typeface="+mn-ea"/>
                <a:cs typeface="+mn-cs"/>
              </a:rPr>
              <a:t>il</a:t>
            </a:r>
            <a:r>
              <a:rPr lang="en-US" altLang="it-IT" sz="2000" b="1" dirty="0">
                <a:latin typeface="+mn-lt"/>
                <a:ea typeface="+mn-ea"/>
                <a:cs typeface="+mn-cs"/>
              </a:rPr>
              <a:t> gap </a:t>
            </a:r>
            <a:r>
              <a:rPr lang="en-US" altLang="it-IT" sz="2000" b="1" dirty="0" err="1">
                <a:latin typeface="+mn-lt"/>
                <a:ea typeface="+mn-ea"/>
                <a:cs typeface="+mn-cs"/>
              </a:rPr>
              <a:t>delle</a:t>
            </a:r>
            <a:r>
              <a:rPr lang="en-US" altLang="it-IT" sz="2000" b="1" dirty="0">
                <a:latin typeface="+mn-lt"/>
                <a:ea typeface="+mn-ea"/>
                <a:cs typeface="+mn-cs"/>
              </a:rPr>
              <a:t> </a:t>
            </a:r>
            <a:r>
              <a:rPr lang="en-US" altLang="it-IT" sz="2000" b="1" dirty="0" err="1">
                <a:latin typeface="+mn-lt"/>
                <a:ea typeface="+mn-ea"/>
                <a:cs typeface="+mn-cs"/>
              </a:rPr>
              <a:t>imposte</a:t>
            </a:r>
            <a:r>
              <a:rPr lang="en-US" altLang="it-IT" sz="2000" b="1" dirty="0">
                <a:latin typeface="+mn-lt"/>
                <a:ea typeface="+mn-ea"/>
                <a:cs typeface="+mn-cs"/>
              </a:rPr>
              <a:t> e </a:t>
            </a:r>
            <a:r>
              <a:rPr lang="en-US" altLang="it-IT" sz="2000" b="1" dirty="0" err="1">
                <a:latin typeface="+mn-lt"/>
                <a:ea typeface="+mn-ea"/>
                <a:cs typeface="+mn-cs"/>
              </a:rPr>
              <a:t>dei</a:t>
            </a:r>
            <a:r>
              <a:rPr lang="en-US" altLang="it-IT" sz="2000" b="1" dirty="0">
                <a:latin typeface="+mn-lt"/>
                <a:ea typeface="+mn-ea"/>
                <a:cs typeface="+mn-cs"/>
              </a:rPr>
              <a:t> </a:t>
            </a:r>
            <a:r>
              <a:rPr lang="en-US" altLang="it-IT" sz="2000" b="1" dirty="0" err="1">
                <a:latin typeface="+mn-lt"/>
                <a:ea typeface="+mn-ea"/>
                <a:cs typeface="+mn-cs"/>
              </a:rPr>
              <a:t>contributi</a:t>
            </a:r>
            <a:r>
              <a:rPr lang="en-US" altLang="it-IT" sz="2000" b="1" dirty="0">
                <a:latin typeface="+mn-lt"/>
                <a:ea typeface="+mn-ea"/>
                <a:cs typeface="+mn-cs"/>
              </a:rPr>
              <a:t>  </a:t>
            </a:r>
          </a:p>
        </p:txBody>
      </p:sp>
      <p:graphicFrame>
        <p:nvGraphicFramePr>
          <p:cNvPr id="15" name="Tabella 14"/>
          <p:cNvGraphicFramePr>
            <a:graphicFrameLocks noGrp="1"/>
          </p:cNvGraphicFramePr>
          <p:nvPr>
            <p:extLst>
              <p:ext uri="{D42A27DB-BD31-4B8C-83A1-F6EECF244321}">
                <p14:modId xmlns:p14="http://schemas.microsoft.com/office/powerpoint/2010/main" val="1360999469"/>
              </p:ext>
            </p:extLst>
          </p:nvPr>
        </p:nvGraphicFramePr>
        <p:xfrm>
          <a:off x="462247" y="620688"/>
          <a:ext cx="8375269" cy="5147439"/>
        </p:xfrm>
        <a:graphic>
          <a:graphicData uri="http://schemas.openxmlformats.org/drawingml/2006/table">
            <a:tbl>
              <a:tblPr firstRow="1">
                <a:tableStyleId>{8EC20E35-A176-4012-BC5E-935CFFF8708E}</a:tableStyleId>
              </a:tblPr>
              <a:tblGrid>
                <a:gridCol w="2673880">
                  <a:extLst>
                    <a:ext uri="{9D8B030D-6E8A-4147-A177-3AD203B41FA5}">
                      <a16:colId xmlns:a16="http://schemas.microsoft.com/office/drawing/2014/main" val="20000"/>
                    </a:ext>
                  </a:extLst>
                </a:gridCol>
                <a:gridCol w="692827">
                  <a:extLst>
                    <a:ext uri="{9D8B030D-6E8A-4147-A177-3AD203B41FA5}">
                      <a16:colId xmlns:a16="http://schemas.microsoft.com/office/drawing/2014/main" val="20001"/>
                    </a:ext>
                  </a:extLst>
                </a:gridCol>
                <a:gridCol w="692827">
                  <a:extLst>
                    <a:ext uri="{9D8B030D-6E8A-4147-A177-3AD203B41FA5}">
                      <a16:colId xmlns:a16="http://schemas.microsoft.com/office/drawing/2014/main" val="20002"/>
                    </a:ext>
                  </a:extLst>
                </a:gridCol>
                <a:gridCol w="692827">
                  <a:extLst>
                    <a:ext uri="{9D8B030D-6E8A-4147-A177-3AD203B41FA5}">
                      <a16:colId xmlns:a16="http://schemas.microsoft.com/office/drawing/2014/main" val="20003"/>
                    </a:ext>
                  </a:extLst>
                </a:gridCol>
                <a:gridCol w="692827">
                  <a:extLst>
                    <a:ext uri="{9D8B030D-6E8A-4147-A177-3AD203B41FA5}">
                      <a16:colId xmlns:a16="http://schemas.microsoft.com/office/drawing/2014/main" val="20004"/>
                    </a:ext>
                  </a:extLst>
                </a:gridCol>
                <a:gridCol w="692827">
                  <a:extLst>
                    <a:ext uri="{9D8B030D-6E8A-4147-A177-3AD203B41FA5}">
                      <a16:colId xmlns:a16="http://schemas.microsoft.com/office/drawing/2014/main" val="20005"/>
                    </a:ext>
                  </a:extLst>
                </a:gridCol>
                <a:gridCol w="692827">
                  <a:extLst>
                    <a:ext uri="{9D8B030D-6E8A-4147-A177-3AD203B41FA5}">
                      <a16:colId xmlns:a16="http://schemas.microsoft.com/office/drawing/2014/main" val="20006"/>
                    </a:ext>
                  </a:extLst>
                </a:gridCol>
                <a:gridCol w="851600">
                  <a:extLst>
                    <a:ext uri="{9D8B030D-6E8A-4147-A177-3AD203B41FA5}">
                      <a16:colId xmlns:a16="http://schemas.microsoft.com/office/drawing/2014/main" val="20007"/>
                    </a:ext>
                  </a:extLst>
                </a:gridCol>
                <a:gridCol w="692827">
                  <a:extLst>
                    <a:ext uri="{9D8B030D-6E8A-4147-A177-3AD203B41FA5}">
                      <a16:colId xmlns:a16="http://schemas.microsoft.com/office/drawing/2014/main" val="20008"/>
                    </a:ext>
                  </a:extLst>
                </a:gridCol>
              </a:tblGrid>
              <a:tr h="490467">
                <a:tc>
                  <a:txBody>
                    <a:bodyPr/>
                    <a:lstStyle/>
                    <a:p>
                      <a:pPr algn="ctr" fontAlgn="ctr"/>
                      <a:r>
                        <a:rPr lang="it-IT" sz="1100" u="none" strike="noStrike" dirty="0" smtClean="0">
                          <a:effectLst/>
                        </a:rPr>
                        <a:t>Tipologia di imposta e</a:t>
                      </a:r>
                      <a:r>
                        <a:rPr lang="it-IT" sz="1100" u="none" strike="noStrike" baseline="0" dirty="0" smtClean="0">
                          <a:effectLst/>
                        </a:rPr>
                        <a:t> contributo</a:t>
                      </a:r>
                      <a:endParaRPr lang="it-IT" sz="1100" b="1" i="0" u="none" strike="noStrike" dirty="0">
                        <a:solidFill>
                          <a:srgbClr val="000000"/>
                        </a:solidFill>
                        <a:effectLst/>
                        <a:latin typeface="Franklin Gothic Book"/>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dirty="0">
                          <a:effectLst/>
                        </a:rPr>
                        <a:t>2011</a:t>
                      </a:r>
                      <a:endParaRPr lang="it-IT" sz="1100" b="1" i="0" u="none" strike="noStrike" dirty="0">
                        <a:solidFill>
                          <a:srgbClr val="000000"/>
                        </a:solidFill>
                        <a:effectLst/>
                        <a:latin typeface="Franklin Gothic Book"/>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dirty="0">
                          <a:effectLst/>
                        </a:rPr>
                        <a:t>2012</a:t>
                      </a:r>
                      <a:endParaRPr lang="it-IT" sz="1100" b="1" i="0" u="none" strike="noStrike" dirty="0">
                        <a:solidFill>
                          <a:srgbClr val="000000"/>
                        </a:solidFill>
                        <a:effectLst/>
                        <a:latin typeface="Franklin Gothic Book"/>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dirty="0">
                          <a:effectLst/>
                        </a:rPr>
                        <a:t>2013</a:t>
                      </a:r>
                      <a:endParaRPr lang="it-IT" sz="1100" b="1" i="0" u="none" strike="noStrike" dirty="0">
                        <a:solidFill>
                          <a:srgbClr val="000000"/>
                        </a:solidFill>
                        <a:effectLst/>
                        <a:latin typeface="Franklin Gothic Book"/>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dirty="0">
                          <a:effectLst/>
                        </a:rPr>
                        <a:t>2014</a:t>
                      </a:r>
                      <a:endParaRPr lang="it-IT" sz="1100" b="1" i="0" u="none" strike="noStrike" dirty="0">
                        <a:solidFill>
                          <a:srgbClr val="000000"/>
                        </a:solidFill>
                        <a:effectLst/>
                        <a:latin typeface="Franklin Gothic Book"/>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dirty="0">
                          <a:effectLst/>
                        </a:rPr>
                        <a:t>2015</a:t>
                      </a:r>
                      <a:endParaRPr lang="it-IT" sz="1100" b="1" i="0" u="none" strike="noStrike" dirty="0">
                        <a:solidFill>
                          <a:srgbClr val="000000"/>
                        </a:solidFill>
                        <a:effectLst/>
                        <a:latin typeface="Franklin Gothic Book"/>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dirty="0" smtClean="0">
                          <a:effectLst/>
                        </a:rPr>
                        <a:t>2016</a:t>
                      </a:r>
                      <a:endParaRPr lang="it-IT" sz="1100" b="1" i="0" u="none" strike="noStrike" dirty="0">
                        <a:solidFill>
                          <a:srgbClr val="000000"/>
                        </a:solidFill>
                        <a:effectLst/>
                        <a:latin typeface="Franklin Gothic Book"/>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dirty="0" smtClean="0">
                          <a:effectLst/>
                        </a:rPr>
                        <a:t>Differenza </a:t>
                      </a:r>
                    </a:p>
                    <a:p>
                      <a:pPr algn="ctr" fontAlgn="ctr"/>
                      <a:r>
                        <a:rPr lang="it-IT" sz="1100" u="none" strike="noStrike" dirty="0" smtClean="0">
                          <a:effectLst/>
                        </a:rPr>
                        <a:t>2016-2015 </a:t>
                      </a:r>
                      <a:endParaRPr lang="it-IT" sz="1100" b="1" i="0" u="none" strike="noStrike" dirty="0">
                        <a:solidFill>
                          <a:srgbClr val="000000"/>
                        </a:solidFill>
                        <a:effectLst/>
                        <a:latin typeface="Franklin Gothic Book"/>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dirty="0" smtClean="0">
                          <a:effectLst/>
                        </a:rPr>
                        <a:t>Media</a:t>
                      </a:r>
                      <a:endParaRPr lang="it-IT" sz="1100" b="1" i="0" u="none" strike="noStrike" dirty="0">
                        <a:solidFill>
                          <a:srgbClr val="000000"/>
                        </a:solidFill>
                        <a:effectLst/>
                        <a:latin typeface="Franklin Gothic Book"/>
                      </a:endParaRPr>
                    </a:p>
                    <a:p>
                      <a:pPr algn="ctr" fontAlgn="ctr"/>
                      <a:r>
                        <a:rPr lang="it-IT" sz="1100" u="none" strike="noStrike" dirty="0" smtClean="0">
                          <a:effectLst/>
                        </a:rPr>
                        <a:t>2013-15</a:t>
                      </a:r>
                      <a:endParaRPr lang="it-IT" sz="1100" b="1" i="0" u="none" strike="noStrike" dirty="0">
                        <a:solidFill>
                          <a:srgbClr val="000000"/>
                        </a:solidFill>
                        <a:effectLst/>
                        <a:latin typeface="Franklin Gothic Book"/>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9252">
                <a:tc>
                  <a:txBody>
                    <a:bodyPr/>
                    <a:lstStyle/>
                    <a:p>
                      <a:pPr algn="l" fontAlgn="ctr"/>
                      <a:r>
                        <a:rPr lang="it-IT" sz="1100" u="none" strike="noStrike" noProof="0" dirty="0" smtClean="0">
                          <a:effectLst/>
                        </a:rPr>
                        <a:t>IRPEF lavoro dipendente (irregolare)</a:t>
                      </a:r>
                      <a:endParaRPr lang="it-IT" sz="1100" b="0" i="0" u="none" strike="noStrike" noProof="0" dirty="0">
                        <a:solidFill>
                          <a:srgbClr val="000000"/>
                        </a:solidFill>
                        <a:effectLst/>
                        <a:latin typeface="Franklin Gothic Book"/>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r" fontAlgn="ctr"/>
                      <a:r>
                        <a:rPr lang="it-IT" sz="1100" u="none" strike="noStrike" dirty="0" smtClean="0">
                          <a:effectLst/>
                        </a:rPr>
                        <a:t>3.949</a:t>
                      </a:r>
                      <a:endParaRPr lang="it-IT" sz="1100" b="0" i="0" u="none" strike="noStrike" dirty="0">
                        <a:solidFill>
                          <a:srgbClr val="000000"/>
                        </a:solidFill>
                        <a:effectLst/>
                        <a:latin typeface="Franklin Gothic Book"/>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r" fontAlgn="ctr"/>
                      <a:r>
                        <a:rPr lang="it-IT" sz="1100" u="none" strike="noStrike" dirty="0" smtClean="0">
                          <a:effectLst/>
                        </a:rPr>
                        <a:t>3.887</a:t>
                      </a:r>
                      <a:endParaRPr lang="it-IT" sz="1100" b="0" i="0" u="none" strike="noStrike" dirty="0">
                        <a:solidFill>
                          <a:srgbClr val="000000"/>
                        </a:solidFill>
                        <a:effectLst/>
                        <a:latin typeface="Franklin Gothic Book"/>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r" fontAlgn="ctr"/>
                      <a:r>
                        <a:rPr lang="it-IT" sz="1100" u="none" strike="noStrike" dirty="0" smtClean="0">
                          <a:effectLst/>
                        </a:rPr>
                        <a:t>3.975</a:t>
                      </a:r>
                      <a:endParaRPr lang="it-IT" sz="1100" b="0" i="0" u="none" strike="noStrike" dirty="0">
                        <a:solidFill>
                          <a:srgbClr val="000000"/>
                        </a:solidFill>
                        <a:effectLst/>
                        <a:latin typeface="Franklin Gothic Book"/>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r" fontAlgn="ctr"/>
                      <a:r>
                        <a:rPr lang="it-IT" sz="1100" u="none" strike="noStrike" dirty="0" smtClean="0">
                          <a:effectLst/>
                        </a:rPr>
                        <a:t>5.149</a:t>
                      </a:r>
                      <a:endParaRPr lang="it-IT" sz="1100" b="0" i="0" u="none" strike="noStrike" dirty="0">
                        <a:solidFill>
                          <a:srgbClr val="000000"/>
                        </a:solidFill>
                        <a:effectLst/>
                        <a:latin typeface="Franklin Gothic Book"/>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r" fontAlgn="ctr"/>
                      <a:r>
                        <a:rPr lang="it-IT" sz="1100" u="none" strike="noStrike" dirty="0" smtClean="0">
                          <a:effectLst/>
                        </a:rPr>
                        <a:t>5.465</a:t>
                      </a:r>
                      <a:endParaRPr lang="it-IT" sz="1100" b="0" i="0" u="none" strike="noStrike" dirty="0">
                        <a:solidFill>
                          <a:srgbClr val="000000"/>
                        </a:solidFill>
                        <a:effectLst/>
                        <a:latin typeface="Franklin Gothic Book"/>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r" fontAlgn="ctr"/>
                      <a:r>
                        <a:rPr lang="it-IT" sz="1100" u="none" strike="noStrike" dirty="0"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r" fontAlgn="ctr"/>
                      <a:r>
                        <a:rPr lang="it-IT" sz="1100" u="none" strike="noStrike" dirty="0"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r" fontAlgn="ctr"/>
                      <a:r>
                        <a:rPr lang="it-IT" sz="1100" u="none" strike="noStrike" dirty="0" smtClean="0">
                          <a:effectLst/>
                        </a:rPr>
                        <a:t>4.863</a:t>
                      </a:r>
                      <a:endParaRPr lang="it-IT" sz="1100" b="0" i="0" u="none" strike="noStrike" dirty="0">
                        <a:solidFill>
                          <a:srgbClr val="000000"/>
                        </a:solidFill>
                        <a:effectLst/>
                        <a:latin typeface="Franklin Gothic Book"/>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239252">
                <a:tc>
                  <a:txBody>
                    <a:bodyPr/>
                    <a:lstStyle/>
                    <a:p>
                      <a:pPr algn="l" fontAlgn="ctr"/>
                      <a:r>
                        <a:rPr lang="it-IT" sz="1100" u="none" strike="noStrike" noProof="0" dirty="0" smtClean="0">
                          <a:effectLst/>
                        </a:rPr>
                        <a:t>IRPEF lavoro autonomo e impresa</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32.517</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32.539</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32.195</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33.408</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33.026</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33.944</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917</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32.876</a:t>
                      </a:r>
                      <a:endParaRPr lang="it-IT" sz="1100" b="0" i="0" u="none" strike="noStrike"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2"/>
                  </a:ext>
                </a:extLst>
              </a:tr>
              <a:tr h="239252">
                <a:tc>
                  <a:txBody>
                    <a:bodyPr/>
                    <a:lstStyle/>
                    <a:p>
                      <a:pPr algn="l" fontAlgn="ctr"/>
                      <a:r>
                        <a:rPr lang="it-IT" sz="1100" u="none" strike="noStrike" noProof="0" dirty="0" smtClean="0">
                          <a:effectLst/>
                        </a:rPr>
                        <a:t>IRES</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9.046</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8.407</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8.392</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8.909</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6.818</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7.685</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866</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8.040</a:t>
                      </a:r>
                      <a:endParaRPr lang="it-IT" sz="1100" b="0" i="0" u="none" strike="noStrike"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3"/>
                  </a:ext>
                </a:extLst>
              </a:tr>
              <a:tr h="239252">
                <a:tc>
                  <a:txBody>
                    <a:bodyPr/>
                    <a:lstStyle/>
                    <a:p>
                      <a:pPr algn="l" fontAlgn="ctr"/>
                      <a:r>
                        <a:rPr lang="it-IT" sz="1100" b="1" u="none" strike="noStrike" noProof="0" dirty="0" smtClean="0">
                          <a:effectLst/>
                        </a:rPr>
                        <a:t>IVA</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36.709</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36.145</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34.770</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36.475</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34.827</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34.895</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a:effectLst/>
                        </a:rPr>
                        <a:t>67</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35.358</a:t>
                      </a:r>
                      <a:endParaRPr lang="it-IT" sz="1100" b="1" i="0" u="none" strike="noStrike"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4"/>
                  </a:ext>
                </a:extLst>
              </a:tr>
              <a:tr h="239252">
                <a:tc>
                  <a:txBody>
                    <a:bodyPr/>
                    <a:lstStyle/>
                    <a:p>
                      <a:pPr algn="l" fontAlgn="ctr"/>
                      <a:r>
                        <a:rPr lang="it-IT" sz="1100" u="none" strike="noStrike" dirty="0" smtClean="0">
                          <a:effectLst/>
                        </a:rPr>
                        <a:t>IRAP</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9.009</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8.754</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8.573</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8.422</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5.709</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5.325</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-383</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7.568</a:t>
                      </a:r>
                      <a:endParaRPr lang="it-IT" sz="1100" b="0" i="0" u="none" strike="noStrike"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5"/>
                  </a:ext>
                </a:extLst>
              </a:tr>
              <a:tr h="239252">
                <a:tc>
                  <a:txBody>
                    <a:bodyPr/>
                    <a:lstStyle/>
                    <a:p>
                      <a:pPr algn="l" fontAlgn="ctr"/>
                      <a:r>
                        <a:rPr lang="it-IT" sz="1100" u="none" strike="noStrike" noProof="0" dirty="0" smtClean="0">
                          <a:effectLst/>
                        </a:rPr>
                        <a:t>LOCAZIONI</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1.810</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1.322</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739</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736</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1.265</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1.136</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-129</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a:effectLst/>
                        </a:rPr>
                        <a:t>913</a:t>
                      </a:r>
                      <a:endParaRPr lang="it-IT" sz="1100" b="0" i="0" u="none" strike="noStrike">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6"/>
                  </a:ext>
                </a:extLst>
              </a:tr>
              <a:tr h="239252">
                <a:tc>
                  <a:txBody>
                    <a:bodyPr/>
                    <a:lstStyle/>
                    <a:p>
                      <a:pPr algn="l" fontAlgn="ctr"/>
                      <a:r>
                        <a:rPr lang="it-IT" sz="1100" u="none" strike="noStrike" noProof="0" dirty="0" smtClean="0">
                          <a:effectLst/>
                        </a:rPr>
                        <a:t>CANONE RAI</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a:effectLst/>
                        </a:rPr>
                        <a:t>765</a:t>
                      </a:r>
                      <a:endParaRPr lang="it-IT" sz="1100" b="0" i="0" u="none" strike="noStrike">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887</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942</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977</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1.008</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240</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-768</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a:effectLst/>
                        </a:rPr>
                        <a:t>975</a:t>
                      </a:r>
                      <a:endParaRPr lang="it-IT" sz="1100" b="0" i="0" u="none" strike="noStrike">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7"/>
                  </a:ext>
                </a:extLst>
              </a:tr>
              <a:tr h="239252">
                <a:tc>
                  <a:txBody>
                    <a:bodyPr/>
                    <a:lstStyle/>
                    <a:p>
                      <a:pPr algn="l" fontAlgn="ctr"/>
                      <a:r>
                        <a:rPr lang="it-IT" sz="1100" b="0" i="0" u="none" strike="noStrike" noProof="0" dirty="0" smtClean="0">
                          <a:solidFill>
                            <a:schemeClr val="dk1"/>
                          </a:solidFill>
                          <a:effectLst/>
                          <a:latin typeface="+mn-lt"/>
                        </a:rPr>
                        <a:t>ACCISE</a:t>
                      </a:r>
                      <a:r>
                        <a:rPr lang="it-IT" sz="1100" b="0" i="0" u="none" strike="noStrike" baseline="0" noProof="0" dirty="0" smtClean="0">
                          <a:solidFill>
                            <a:schemeClr val="dk1"/>
                          </a:solidFill>
                          <a:effectLst/>
                          <a:latin typeface="+mn-lt"/>
                        </a:rPr>
                        <a:t> sui prodotti energetici</a:t>
                      </a:r>
                      <a:endParaRPr lang="en-US"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924</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1.169</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1.306</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1.430</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1.611</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181</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1.302</a:t>
                      </a:r>
                      <a:endParaRPr lang="it-IT" sz="1100" b="0" i="0" u="none" strike="noStrike"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8"/>
                  </a:ext>
                </a:extLst>
              </a:tr>
              <a:tr h="239252">
                <a:tc>
                  <a:txBody>
                    <a:bodyPr/>
                    <a:lstStyle/>
                    <a:p>
                      <a:pPr algn="l" fontAlgn="ctr"/>
                      <a:r>
                        <a:rPr lang="it-IT" sz="1100" u="none" strike="noStrike" dirty="0" smtClean="0">
                          <a:effectLst/>
                        </a:rPr>
                        <a:t>IMU</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3.970</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5.249</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5.225</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5.195</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5.117</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-78</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5.223</a:t>
                      </a:r>
                      <a:endParaRPr lang="it-IT" sz="1100" b="0" i="0" u="none" strike="noStrike"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9"/>
                  </a:ext>
                </a:extLst>
              </a:tr>
              <a:tr h="239252">
                <a:tc>
                  <a:txBody>
                    <a:bodyPr/>
                    <a:lstStyle/>
                    <a:p>
                      <a:pPr algn="l" fontAlgn="ctr"/>
                      <a:r>
                        <a:rPr lang="it-IT" sz="1100" u="none" strike="noStrike" dirty="0" smtClean="0">
                          <a:effectLst/>
                        </a:rPr>
                        <a:t>TASI</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b"/>
                      <a:r>
                        <a:rPr lang="it-IT" sz="1100" u="none" strike="noStrike">
                          <a:effectLst/>
                        </a:rPr>
                        <a:t>259</a:t>
                      </a:r>
                      <a:endParaRPr lang="it-IT" sz="1100" b="0" i="0" u="none" strike="noStrike">
                        <a:solidFill>
                          <a:srgbClr val="000000"/>
                        </a:solidFill>
                        <a:effectLst/>
                        <a:latin typeface="Franklin Gothic Book"/>
                      </a:endParaRPr>
                    </a:p>
                  </a:txBody>
                  <a:tcPr marL="9525" marR="9525" marT="9525" marB="0" anchor="b"/>
                </a:tc>
                <a:tc>
                  <a:txBody>
                    <a:bodyPr/>
                    <a:lstStyle/>
                    <a:p>
                      <a:pPr algn="r" fontAlgn="ctr"/>
                      <a:r>
                        <a:rPr lang="it-IT" sz="1100" u="none" strike="noStrike"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10"/>
                  </a:ext>
                </a:extLst>
              </a:tr>
              <a:tr h="239252">
                <a:tc>
                  <a:txBody>
                    <a:bodyPr/>
                    <a:lstStyle/>
                    <a:p>
                      <a:pPr algn="l" fontAlgn="ctr"/>
                      <a:r>
                        <a:rPr lang="it-IT" sz="1100" u="none" strike="noStrike" kern="1200" dirty="0" smtClean="0">
                          <a:solidFill>
                            <a:schemeClr val="dk1"/>
                          </a:solidFill>
                          <a:effectLst/>
                          <a:latin typeface="+mn-lt"/>
                          <a:ea typeface="+mn-ea"/>
                          <a:cs typeface="+mn-cs"/>
                        </a:rPr>
                        <a:t>Addizionali locali IRPEF (lavoro dipendente)</a:t>
                      </a:r>
                      <a:endParaRPr lang="en-US"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610</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a:effectLst/>
                        </a:rPr>
                        <a:t>633</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a:effectLst/>
                        </a:rPr>
                        <a:t>643</a:t>
                      </a:r>
                      <a:endParaRPr lang="it-IT" sz="1100" b="0" i="0" u="none" strike="noStrike">
                        <a:solidFill>
                          <a:srgbClr val="000000"/>
                        </a:solidFill>
                        <a:effectLst/>
                        <a:latin typeface="Franklin Gothic Book"/>
                      </a:endParaRPr>
                    </a:p>
                  </a:txBody>
                  <a:tcPr marL="9525" marR="9525" marT="9525" marB="0" anchor="ctr"/>
                </a:tc>
                <a:tc>
                  <a:txBody>
                    <a:bodyPr/>
                    <a:lstStyle/>
                    <a:p>
                      <a:pPr algn="r" fontAlgn="ctr"/>
                      <a:r>
                        <a:rPr lang="it-IT" sz="1100" u="none" strike="noStrike">
                          <a:effectLst/>
                        </a:rPr>
                        <a:t>715</a:t>
                      </a:r>
                      <a:endParaRPr lang="it-IT" sz="1100" b="0" i="0" u="none" strike="noStrike">
                        <a:solidFill>
                          <a:srgbClr val="000000"/>
                        </a:solidFill>
                        <a:effectLst/>
                        <a:latin typeface="Franklin Gothic Book"/>
                      </a:endParaRPr>
                    </a:p>
                  </a:txBody>
                  <a:tcPr marL="9525" marR="9525" marT="9525" marB="0" anchor="ctr"/>
                </a:tc>
                <a:tc>
                  <a:txBody>
                    <a:bodyPr/>
                    <a:lstStyle/>
                    <a:p>
                      <a:pPr algn="r" fontAlgn="ctr"/>
                      <a:r>
                        <a:rPr lang="it-IT" sz="1100" u="none" strike="noStrike">
                          <a:effectLst/>
                        </a:rPr>
                        <a:t>780</a:t>
                      </a:r>
                      <a:endParaRPr lang="it-IT" sz="1100" b="0" i="0" u="none" strike="noStrike">
                        <a:solidFill>
                          <a:srgbClr val="000000"/>
                        </a:solidFill>
                        <a:effectLst/>
                        <a:latin typeface="Franklin Gothic Book"/>
                      </a:endParaRPr>
                    </a:p>
                  </a:txBody>
                  <a:tcPr marL="9525" marR="9525" marT="9525" marB="0" anchor="ctr"/>
                </a:tc>
                <a:tc>
                  <a:txBody>
                    <a:bodyPr/>
                    <a:lstStyle/>
                    <a:p>
                      <a:pPr algn="r" fontAlgn="ctr"/>
                      <a:r>
                        <a:rPr lang="it-IT" sz="1100" u="none" strike="noStrike"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a:effectLst/>
                        </a:rPr>
                        <a:t>713</a:t>
                      </a:r>
                      <a:endParaRPr lang="it-IT" sz="1100" b="0" i="0" u="none" strike="noStrike">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11"/>
                  </a:ext>
                </a:extLst>
              </a:tr>
              <a:tr h="406728">
                <a:tc>
                  <a:txBody>
                    <a:bodyPr/>
                    <a:lstStyle/>
                    <a:p>
                      <a:pPr algn="l" fontAlgn="ctr"/>
                      <a:r>
                        <a:rPr lang="it-IT" sz="1100" b="1" u="none" strike="noStrike" noProof="0" dirty="0" smtClean="0">
                          <a:effectLst/>
                        </a:rPr>
                        <a:t>Totale entrate tributarie (al netto del lavoro dipendente e della TASI)</a:t>
                      </a:r>
                      <a:endParaRPr lang="en-US"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N.D.</a:t>
                      </a:r>
                      <a:r>
                        <a:rPr lang="it-IT" sz="1100" b="1" u="none" strike="noStrike" dirty="0">
                          <a:effectLst/>
                        </a:rPr>
                        <a:t> </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92.949</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92.030</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95.458</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89.278</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89.952</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a:effectLst/>
                        </a:rPr>
                        <a:t>674</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92.255</a:t>
                      </a:r>
                      <a:endParaRPr lang="it-IT" sz="1100" b="1" i="0" u="none" strike="noStrike"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12"/>
                  </a:ext>
                </a:extLst>
              </a:tr>
              <a:tr h="239252">
                <a:tc>
                  <a:txBody>
                    <a:bodyPr/>
                    <a:lstStyle/>
                    <a:p>
                      <a:pPr algn="l" fontAlgn="ctr"/>
                      <a:r>
                        <a:rPr lang="it-IT" sz="1100" u="none" strike="noStrike" noProof="0" dirty="0" smtClean="0">
                          <a:effectLst/>
                        </a:rPr>
                        <a:t>Totale entrate tributarie (al netto della TASI)</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smtClean="0">
                          <a:effectLst/>
                        </a:rPr>
                        <a:t>N.D.</a:t>
                      </a:r>
                      <a:r>
                        <a:rPr lang="it-IT" sz="1100" u="none" strike="noStrike" dirty="0">
                          <a:effectLst/>
                        </a:rPr>
                        <a:t> </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97.469</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96.647</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101.322</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95.523</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N.D.</a:t>
                      </a:r>
                      <a:r>
                        <a:rPr lang="it-IT" sz="1100" u="none" strike="noStrike" dirty="0">
                          <a:effectLst/>
                        </a:rPr>
                        <a:t> </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N.D.</a:t>
                      </a:r>
                      <a:r>
                        <a:rPr lang="it-IT" sz="1100" u="none" strike="noStrike" dirty="0">
                          <a:effectLst/>
                        </a:rPr>
                        <a:t> </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97.831</a:t>
                      </a:r>
                      <a:endParaRPr lang="it-IT" sz="1100" b="1" i="0" u="none" strike="noStrike"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13"/>
                  </a:ext>
                </a:extLst>
              </a:tr>
              <a:tr h="239252">
                <a:tc>
                  <a:txBody>
                    <a:bodyPr/>
                    <a:lstStyle/>
                    <a:p>
                      <a:pPr algn="l" fontAlgn="ctr"/>
                      <a:r>
                        <a:rPr lang="it-IT" sz="1100" u="none" strike="noStrike" dirty="0" smtClean="0">
                          <a:effectLst/>
                        </a:rPr>
                        <a:t>Entrate contributive carico lavoratore dipendente </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2.438</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2.478</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2.376</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2.602</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2.800</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N.D.</a:t>
                      </a:r>
                      <a:r>
                        <a:rPr lang="it-IT" sz="1100" u="none" strike="noStrike" dirty="0">
                          <a:effectLst/>
                        </a:rPr>
                        <a:t> </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2.593</a:t>
                      </a:r>
                      <a:endParaRPr lang="it-IT" sz="1100" b="0" i="0" u="none" strike="noStrike"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14"/>
                  </a:ext>
                </a:extLst>
              </a:tr>
              <a:tr h="239252">
                <a:tc>
                  <a:txBody>
                    <a:bodyPr/>
                    <a:lstStyle/>
                    <a:p>
                      <a:pPr algn="l" fontAlgn="ctr"/>
                      <a:r>
                        <a:rPr lang="it-IT" sz="1100" u="none" strike="noStrike" dirty="0" smtClean="0">
                          <a:effectLst/>
                        </a:rPr>
                        <a:t>Entrate contributive carico datore di lavoro</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8.016</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8.077</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7.906</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8.688</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8.830</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N.D.</a:t>
                      </a:r>
                      <a:r>
                        <a:rPr lang="it-IT" sz="1100" u="none" strike="noStrike" dirty="0">
                          <a:effectLst/>
                        </a:rPr>
                        <a:t> </a:t>
                      </a:r>
                      <a:endParaRPr lang="it-IT" sz="1100" b="0"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N.D.</a:t>
                      </a:r>
                      <a:r>
                        <a:rPr lang="it-IT" sz="1100" u="none" strike="noStrike" dirty="0">
                          <a:effectLst/>
                        </a:rPr>
                        <a:t> </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8.475</a:t>
                      </a:r>
                      <a:endParaRPr lang="it-IT" sz="1100" b="0" i="0" u="none" strike="noStrike"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15"/>
                  </a:ext>
                </a:extLst>
              </a:tr>
              <a:tr h="239252">
                <a:tc>
                  <a:txBody>
                    <a:bodyPr/>
                    <a:lstStyle/>
                    <a:p>
                      <a:pPr algn="l" fontAlgn="ctr"/>
                      <a:r>
                        <a:rPr lang="it-IT" sz="1100" u="none" strike="noStrike" dirty="0" smtClean="0">
                          <a:effectLst/>
                        </a:rPr>
                        <a:t>Totale entrate contributive</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10.454</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10.555</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10.282</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11.290</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11.630</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N.D.</a:t>
                      </a:r>
                      <a:r>
                        <a:rPr lang="it-IT" sz="1100" u="none" strike="noStrike" dirty="0">
                          <a:effectLst/>
                        </a:rPr>
                        <a:t> </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N.D.</a:t>
                      </a:r>
                      <a:r>
                        <a:rPr lang="it-IT" sz="1100" u="none" strike="noStrike" dirty="0">
                          <a:effectLst/>
                        </a:rPr>
                        <a:t> </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u="none" strike="noStrike" dirty="0" smtClean="0">
                          <a:effectLst/>
                        </a:rPr>
                        <a:t>11.067</a:t>
                      </a:r>
                      <a:endParaRPr lang="it-IT" sz="1100" b="1" i="0" u="none" strike="noStrike"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16"/>
                  </a:ext>
                </a:extLst>
              </a:tr>
              <a:tr h="251215">
                <a:tc>
                  <a:txBody>
                    <a:bodyPr/>
                    <a:lstStyle/>
                    <a:p>
                      <a:pPr algn="l" fontAlgn="ctr"/>
                      <a:r>
                        <a:rPr lang="it-IT" sz="1100" b="1" u="none" strike="noStrike" dirty="0" smtClean="0">
                          <a:effectLst/>
                        </a:rPr>
                        <a:t>Totale entrate tributarie e contributive</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N.D.</a:t>
                      </a:r>
                      <a:r>
                        <a:rPr lang="it-IT" sz="1100" b="1" u="none" strike="noStrike" dirty="0">
                          <a:effectLst/>
                        </a:rPr>
                        <a:t> </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108.024</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106.929</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112.612</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107.153</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N.D.</a:t>
                      </a:r>
                      <a:r>
                        <a:rPr lang="it-IT" sz="1100" b="1" u="none" strike="noStrike" dirty="0">
                          <a:effectLst/>
                        </a:rPr>
                        <a:t> </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effectLst/>
                        </a:rPr>
                        <a:t>N.D.</a:t>
                      </a:r>
                      <a:r>
                        <a:rPr lang="it-IT" sz="1100" b="1" u="none" strike="noStrike" dirty="0">
                          <a:effectLst/>
                        </a:rPr>
                        <a:t> </a:t>
                      </a:r>
                      <a:endParaRPr lang="it-IT" sz="1100" b="1" i="0" u="none" strike="noStrike" dirty="0">
                        <a:solidFill>
                          <a:srgbClr val="000000"/>
                        </a:solidFill>
                        <a:effectLst/>
                        <a:latin typeface="Franklin Gothic Book"/>
                      </a:endParaRPr>
                    </a:p>
                  </a:txBody>
                  <a:tcPr marL="9525" marR="9525" marT="9525" marB="0" anchor="ctr"/>
                </a:tc>
                <a:tc>
                  <a:txBody>
                    <a:bodyPr/>
                    <a:lstStyle/>
                    <a:p>
                      <a:pPr algn="r" fontAlgn="ctr"/>
                      <a:r>
                        <a:rPr lang="it-IT" sz="1100" b="1" u="none" strike="noStrike" dirty="0" smtClean="0">
                          <a:solidFill>
                            <a:srgbClr val="FF0000"/>
                          </a:solidFill>
                          <a:effectLst/>
                        </a:rPr>
                        <a:t>108.898</a:t>
                      </a:r>
                      <a:endParaRPr lang="it-IT" sz="1100" b="1" i="0" u="none" strike="noStrike" dirty="0">
                        <a:solidFill>
                          <a:srgbClr val="FF0000"/>
                        </a:solidFill>
                        <a:effectLst/>
                        <a:latin typeface="Franklin Gothic Book"/>
                      </a:endParaRPr>
                    </a:p>
                  </a:txBody>
                  <a:tcPr marL="9525" marR="9525" marT="9525" marB="0" anchor="ctr"/>
                </a:tc>
                <a:extLst>
                  <a:ext uri="{0D108BD9-81ED-4DB2-BD59-A6C34878D82A}">
                    <a16:rowId xmlns:a16="http://schemas.microsoft.com/office/drawing/2014/main" val="10017"/>
                  </a:ext>
                </a:extLst>
              </a:tr>
            </a:tbl>
          </a:graphicData>
        </a:graphic>
      </p:graphicFrame>
      <p:sp>
        <p:nvSpPr>
          <p:cNvPr id="6" name="Segnaposto piè di pagina 4"/>
          <p:cNvSpPr>
            <a:spLocks noGrp="1"/>
          </p:cNvSpPr>
          <p:nvPr>
            <p:ph type="ftr" sz="quarter" idx="11"/>
          </p:nvPr>
        </p:nvSpPr>
        <p:spPr>
          <a:xfrm>
            <a:off x="6053138" y="6227763"/>
            <a:ext cx="2840037" cy="190500"/>
          </a:xfrm>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7" name="Segnaposto data 3"/>
          <p:cNvSpPr>
            <a:spLocks noGrp="1"/>
          </p:cNvSpPr>
          <p:nvPr>
            <p:ph type="dt" sz="half" idx="10"/>
          </p:nvPr>
        </p:nvSpPr>
        <p:spPr>
          <a:xfrm>
            <a:off x="6053138" y="6456363"/>
            <a:ext cx="2840037" cy="141287"/>
          </a:xfrm>
        </p:spPr>
        <p:txBody>
          <a:bodyPr/>
          <a:lstStyle/>
          <a:p>
            <a:pPr>
              <a:defRPr/>
            </a:pPr>
            <a:r>
              <a:rPr lang="it-IT" dirty="0" smtClean="0"/>
              <a:t>Roma, 31 Ottobre </a:t>
            </a:r>
            <a:r>
              <a:rPr lang="it-IT" dirty="0"/>
              <a:t>2018</a:t>
            </a:r>
          </a:p>
        </p:txBody>
      </p:sp>
    </p:spTree>
    <p:extLst>
      <p:ext uri="{BB962C8B-B14F-4D97-AF65-F5344CB8AC3E}">
        <p14:creationId xmlns:p14="http://schemas.microsoft.com/office/powerpoint/2010/main" val="17019271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B53C774-AA17-462A-8CB1-E0E50028C165}" type="slidenum">
              <a:rPr lang="it-IT" altLang="it-IT" sz="1000" smtClean="0">
                <a:solidFill>
                  <a:srgbClr val="002776"/>
                </a:solidFill>
                <a:latin typeface="Tahoma" pitchFamily="34" charset="0"/>
              </a:rPr>
              <a:pPr/>
              <a:t>7</a:t>
            </a:fld>
            <a:endParaRPr lang="it-IT" altLang="it-IT" sz="1000" smtClean="0">
              <a:solidFill>
                <a:srgbClr val="002776"/>
              </a:solidFill>
              <a:latin typeface="Tahoma" pitchFamily="34" charset="0"/>
            </a:endParaRPr>
          </a:p>
        </p:txBody>
      </p:sp>
      <p:graphicFrame>
        <p:nvGraphicFramePr>
          <p:cNvPr id="7" name="Grafico 6"/>
          <p:cNvGraphicFramePr>
            <a:graphicFrameLocks/>
          </p:cNvGraphicFramePr>
          <p:nvPr>
            <p:extLst>
              <p:ext uri="{D42A27DB-BD31-4B8C-83A1-F6EECF244321}">
                <p14:modId xmlns:p14="http://schemas.microsoft.com/office/powerpoint/2010/main" val="1752489559"/>
              </p:ext>
            </p:extLst>
          </p:nvPr>
        </p:nvGraphicFramePr>
        <p:xfrm>
          <a:off x="971600" y="750268"/>
          <a:ext cx="7560840" cy="4089115"/>
        </p:xfrm>
        <a:graphic>
          <a:graphicData uri="http://schemas.openxmlformats.org/drawingml/2006/chart">
            <c:chart xmlns:c="http://schemas.openxmlformats.org/drawingml/2006/chart" xmlns:r="http://schemas.openxmlformats.org/officeDocument/2006/relationships" r:id="rId3"/>
          </a:graphicData>
        </a:graphic>
      </p:graphicFrame>
      <p:sp>
        <p:nvSpPr>
          <p:cNvPr id="4" name="Rettangolo 3"/>
          <p:cNvSpPr/>
          <p:nvPr/>
        </p:nvSpPr>
        <p:spPr>
          <a:xfrm>
            <a:off x="611560" y="4941168"/>
            <a:ext cx="7920880" cy="1039708"/>
          </a:xfrm>
          <a:prstGeom prst="rect">
            <a:avLst/>
          </a:prstGeom>
        </p:spPr>
        <p:txBody>
          <a:bodyPr wrap="square">
            <a:spAutoFit/>
          </a:bodyPr>
          <a:lstStyle/>
          <a:p>
            <a:pPr marL="342900" lvl="0" indent="-342900" algn="just" eaLnBrk="0" fontAlgn="base" hangingPunct="0">
              <a:lnSpc>
                <a:spcPct val="114000"/>
              </a:lnSpc>
              <a:spcBef>
                <a:spcPct val="20000"/>
              </a:spcBef>
              <a:spcAft>
                <a:spcPct val="0"/>
              </a:spcAft>
              <a:buFontTx/>
              <a:buChar char="•"/>
            </a:pPr>
            <a:r>
              <a:rPr lang="it-IT" sz="1800" kern="0" dirty="0" smtClean="0">
                <a:solidFill>
                  <a:srgbClr val="0B3066"/>
                </a:solidFill>
              </a:rPr>
              <a:t>Negli ultimi anni si osserva un andamento decrescente del </a:t>
            </a:r>
            <a:r>
              <a:rPr lang="it-IT" sz="1800" i="1" kern="0" dirty="0" err="1" smtClean="0">
                <a:solidFill>
                  <a:srgbClr val="0B3066"/>
                </a:solidFill>
              </a:rPr>
              <a:t>tax</a:t>
            </a:r>
            <a:r>
              <a:rPr lang="it-IT" sz="1800" i="1" kern="0" dirty="0" smtClean="0">
                <a:solidFill>
                  <a:srgbClr val="0B3066"/>
                </a:solidFill>
              </a:rPr>
              <a:t> gap</a:t>
            </a:r>
            <a:r>
              <a:rPr lang="it-IT" sz="1800" kern="0" dirty="0" smtClean="0">
                <a:solidFill>
                  <a:srgbClr val="0B3066"/>
                </a:solidFill>
              </a:rPr>
              <a:t> (da 92,95 miliardi di euro nel 2012 a 89,95 miliardi di euro nel 2016); </a:t>
            </a:r>
            <a:r>
              <a:rPr lang="it-IT" sz="1800" i="1" kern="0" dirty="0" smtClean="0">
                <a:solidFill>
                  <a:srgbClr val="0B3066"/>
                </a:solidFill>
              </a:rPr>
              <a:t>gap</a:t>
            </a:r>
            <a:r>
              <a:rPr lang="it-IT" sz="1800" kern="0" dirty="0" smtClean="0">
                <a:solidFill>
                  <a:srgbClr val="0B3066"/>
                </a:solidFill>
              </a:rPr>
              <a:t> IVA da 36,15 miliardi di euro a 34,89 miliardi di euro (asse destro). </a:t>
            </a:r>
            <a:endParaRPr lang="it-IT" sz="1800" dirty="0"/>
          </a:p>
        </p:txBody>
      </p:sp>
      <p:sp>
        <p:nvSpPr>
          <p:cNvPr id="6" name="Titolo 1"/>
          <p:cNvSpPr txBox="1">
            <a:spLocks/>
          </p:cNvSpPr>
          <p:nvPr/>
        </p:nvSpPr>
        <p:spPr bwMode="auto">
          <a:xfrm>
            <a:off x="303116" y="116632"/>
            <a:ext cx="8534400" cy="633636"/>
          </a:xfrm>
          <a:prstGeom prst="rect">
            <a:avLst/>
          </a:prstGeom>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400">
                <a:solidFill>
                  <a:srgbClr val="0B3066"/>
                </a:solidFill>
                <a:latin typeface="+mj-lt"/>
                <a:ea typeface="+mj-ea"/>
                <a:cs typeface="ＭＳ Ｐゴシック"/>
              </a:defRPr>
            </a:lvl1pPr>
            <a:lvl2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2pPr>
            <a:lvl3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3pPr>
            <a:lvl4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4pPr>
            <a:lvl5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5pPr>
            <a:lvl6pPr marL="457200" algn="l" rtl="0" fontAlgn="base">
              <a:spcBef>
                <a:spcPct val="0"/>
              </a:spcBef>
              <a:spcAft>
                <a:spcPct val="0"/>
              </a:spcAft>
              <a:defRPr sz="2600">
                <a:solidFill>
                  <a:srgbClr val="0B3066"/>
                </a:solidFill>
                <a:latin typeface="Tahoma" charset="0"/>
                <a:ea typeface="ＭＳ Ｐゴシック" charset="-128"/>
              </a:defRPr>
            </a:lvl6pPr>
            <a:lvl7pPr marL="914400" algn="l" rtl="0" fontAlgn="base">
              <a:spcBef>
                <a:spcPct val="0"/>
              </a:spcBef>
              <a:spcAft>
                <a:spcPct val="0"/>
              </a:spcAft>
              <a:defRPr sz="2600">
                <a:solidFill>
                  <a:srgbClr val="0B3066"/>
                </a:solidFill>
                <a:latin typeface="Tahoma" charset="0"/>
                <a:ea typeface="ＭＳ Ｐゴシック" charset="-128"/>
              </a:defRPr>
            </a:lvl7pPr>
            <a:lvl8pPr marL="1371600" algn="l" rtl="0" fontAlgn="base">
              <a:spcBef>
                <a:spcPct val="0"/>
              </a:spcBef>
              <a:spcAft>
                <a:spcPct val="0"/>
              </a:spcAft>
              <a:defRPr sz="2600">
                <a:solidFill>
                  <a:srgbClr val="0B3066"/>
                </a:solidFill>
                <a:latin typeface="Tahoma" charset="0"/>
                <a:ea typeface="ＭＳ Ｐゴシック" charset="-128"/>
              </a:defRPr>
            </a:lvl8pPr>
            <a:lvl9pPr marL="1828800" algn="l" rtl="0" fontAlgn="base">
              <a:spcBef>
                <a:spcPct val="0"/>
              </a:spcBef>
              <a:spcAft>
                <a:spcPct val="0"/>
              </a:spcAft>
              <a:defRPr sz="2600">
                <a:solidFill>
                  <a:srgbClr val="0B3066"/>
                </a:solidFill>
                <a:latin typeface="Tahoma" charset="0"/>
                <a:ea typeface="ＭＳ Ｐゴシック" charset="-128"/>
              </a:defRPr>
            </a:lvl9pPr>
          </a:lstStyle>
          <a:p>
            <a:pPr>
              <a:defRPr/>
            </a:pPr>
            <a:r>
              <a:rPr lang="en-US" altLang="it-IT" b="1" dirty="0">
                <a:latin typeface="+mn-lt"/>
                <a:ea typeface="+mn-ea"/>
                <a:cs typeface="+mn-cs"/>
              </a:rPr>
              <a:t>La </a:t>
            </a:r>
            <a:r>
              <a:rPr lang="en-US" altLang="it-IT" b="1" i="1" dirty="0">
                <a:latin typeface="+mn-lt"/>
                <a:ea typeface="+mn-ea"/>
                <a:cs typeface="+mn-cs"/>
              </a:rPr>
              <a:t>Tax Compliance </a:t>
            </a:r>
            <a:r>
              <a:rPr lang="en-US" altLang="it-IT" b="1" dirty="0">
                <a:latin typeface="+mn-lt"/>
                <a:ea typeface="+mn-ea"/>
                <a:cs typeface="+mn-cs"/>
              </a:rPr>
              <a:t>in Italia </a:t>
            </a:r>
          </a:p>
        </p:txBody>
      </p:sp>
      <p:sp>
        <p:nvSpPr>
          <p:cNvPr id="8" name="CasellaDiTesto 7"/>
          <p:cNvSpPr txBox="1"/>
          <p:nvPr/>
        </p:nvSpPr>
        <p:spPr>
          <a:xfrm>
            <a:off x="7524328" y="442491"/>
            <a:ext cx="1124886" cy="307777"/>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it-IT" altLang="it-IT" sz="1400" dirty="0" smtClean="0"/>
              <a:t>Gap IVA</a:t>
            </a:r>
            <a:endParaRPr lang="it-IT" sz="1400" dirty="0"/>
          </a:p>
        </p:txBody>
      </p:sp>
      <p:sp>
        <p:nvSpPr>
          <p:cNvPr id="9" name="Segnaposto piè di pagina 4"/>
          <p:cNvSpPr>
            <a:spLocks noGrp="1"/>
          </p:cNvSpPr>
          <p:nvPr>
            <p:ph type="ftr" sz="quarter" idx="11"/>
          </p:nvPr>
        </p:nvSpPr>
        <p:spPr>
          <a:xfrm>
            <a:off x="6053138" y="6227763"/>
            <a:ext cx="2840037" cy="190500"/>
          </a:xfrm>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10" name="Segnaposto data 3"/>
          <p:cNvSpPr>
            <a:spLocks noGrp="1"/>
          </p:cNvSpPr>
          <p:nvPr>
            <p:ph type="dt" sz="half" idx="10"/>
          </p:nvPr>
        </p:nvSpPr>
        <p:spPr>
          <a:xfrm>
            <a:off x="6053138" y="6456363"/>
            <a:ext cx="2840037" cy="141287"/>
          </a:xfrm>
        </p:spPr>
        <p:txBody>
          <a:bodyPr/>
          <a:lstStyle/>
          <a:p>
            <a:pPr>
              <a:defRPr/>
            </a:pPr>
            <a:r>
              <a:rPr lang="it-IT" dirty="0" smtClean="0"/>
              <a:t>Roma, 31 Ottobre </a:t>
            </a:r>
            <a:r>
              <a:rPr lang="it-IT" dirty="0"/>
              <a:t>2018</a:t>
            </a:r>
          </a:p>
        </p:txBody>
      </p:sp>
    </p:spTree>
    <p:extLst>
      <p:ext uri="{BB962C8B-B14F-4D97-AF65-F5344CB8AC3E}">
        <p14:creationId xmlns:p14="http://schemas.microsoft.com/office/powerpoint/2010/main" val="729455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extLst>
              <p:ext uri="{D42A27DB-BD31-4B8C-83A1-F6EECF244321}">
                <p14:modId xmlns:p14="http://schemas.microsoft.com/office/powerpoint/2010/main" val="3736501222"/>
              </p:ext>
            </p:extLst>
          </p:nvPr>
        </p:nvGraphicFramePr>
        <p:xfrm>
          <a:off x="539551" y="930902"/>
          <a:ext cx="8297962" cy="4802354"/>
        </p:xfrm>
        <a:graphic>
          <a:graphicData uri="http://schemas.openxmlformats.org/drawingml/2006/table">
            <a:tbl>
              <a:tblPr firstRow="1">
                <a:tableStyleId>{8EC20E35-A176-4012-BC5E-935CFFF8708E}</a:tableStyleId>
              </a:tblPr>
              <a:tblGrid>
                <a:gridCol w="2441458">
                  <a:extLst>
                    <a:ext uri="{9D8B030D-6E8A-4147-A177-3AD203B41FA5}">
                      <a16:colId xmlns:a16="http://schemas.microsoft.com/office/drawing/2014/main" val="20000"/>
                    </a:ext>
                  </a:extLst>
                </a:gridCol>
                <a:gridCol w="718957">
                  <a:extLst>
                    <a:ext uri="{9D8B030D-6E8A-4147-A177-3AD203B41FA5}">
                      <a16:colId xmlns:a16="http://schemas.microsoft.com/office/drawing/2014/main" val="20001"/>
                    </a:ext>
                  </a:extLst>
                </a:gridCol>
                <a:gridCol w="718957">
                  <a:extLst>
                    <a:ext uri="{9D8B030D-6E8A-4147-A177-3AD203B41FA5}">
                      <a16:colId xmlns:a16="http://schemas.microsoft.com/office/drawing/2014/main" val="20002"/>
                    </a:ext>
                  </a:extLst>
                </a:gridCol>
                <a:gridCol w="718957">
                  <a:extLst>
                    <a:ext uri="{9D8B030D-6E8A-4147-A177-3AD203B41FA5}">
                      <a16:colId xmlns:a16="http://schemas.microsoft.com/office/drawing/2014/main" val="20003"/>
                    </a:ext>
                  </a:extLst>
                </a:gridCol>
                <a:gridCol w="718957">
                  <a:extLst>
                    <a:ext uri="{9D8B030D-6E8A-4147-A177-3AD203B41FA5}">
                      <a16:colId xmlns:a16="http://schemas.microsoft.com/office/drawing/2014/main" val="20004"/>
                    </a:ext>
                  </a:extLst>
                </a:gridCol>
                <a:gridCol w="718957">
                  <a:extLst>
                    <a:ext uri="{9D8B030D-6E8A-4147-A177-3AD203B41FA5}">
                      <a16:colId xmlns:a16="http://schemas.microsoft.com/office/drawing/2014/main" val="20005"/>
                    </a:ext>
                  </a:extLst>
                </a:gridCol>
                <a:gridCol w="718957">
                  <a:extLst>
                    <a:ext uri="{9D8B030D-6E8A-4147-A177-3AD203B41FA5}">
                      <a16:colId xmlns:a16="http://schemas.microsoft.com/office/drawing/2014/main" val="20006"/>
                    </a:ext>
                  </a:extLst>
                </a:gridCol>
                <a:gridCol w="823805">
                  <a:extLst>
                    <a:ext uri="{9D8B030D-6E8A-4147-A177-3AD203B41FA5}">
                      <a16:colId xmlns:a16="http://schemas.microsoft.com/office/drawing/2014/main" val="20007"/>
                    </a:ext>
                  </a:extLst>
                </a:gridCol>
                <a:gridCol w="718957">
                  <a:extLst>
                    <a:ext uri="{9D8B030D-6E8A-4147-A177-3AD203B41FA5}">
                      <a16:colId xmlns:a16="http://schemas.microsoft.com/office/drawing/2014/main" val="20008"/>
                    </a:ext>
                  </a:extLst>
                </a:gridCol>
              </a:tblGrid>
              <a:tr h="595950">
                <a:tc>
                  <a:txBody>
                    <a:bodyPr/>
                    <a:lstStyle/>
                    <a:p>
                      <a:pPr algn="ctr" fontAlgn="ctr"/>
                      <a:r>
                        <a:rPr lang="it-IT" sz="1100" u="none" strike="noStrike" noProof="0" dirty="0" smtClean="0">
                          <a:effectLst/>
                        </a:rPr>
                        <a:t>Propensione al </a:t>
                      </a:r>
                      <a:r>
                        <a:rPr lang="it-IT" sz="1100" i="1" u="none" strike="noStrike" noProof="0" dirty="0" err="1">
                          <a:effectLst/>
                        </a:rPr>
                        <a:t>tax</a:t>
                      </a:r>
                      <a:r>
                        <a:rPr lang="it-IT" sz="1100" i="1" u="none" strike="noStrike" noProof="0" dirty="0">
                          <a:effectLst/>
                        </a:rPr>
                        <a:t> gap</a:t>
                      </a:r>
                      <a:endParaRPr lang="it-IT" sz="1100" b="1" i="1" u="none" strike="noStrike" noProof="0" dirty="0">
                        <a:solidFill>
                          <a:srgbClr val="000000"/>
                        </a:solidFill>
                        <a:effectLst/>
                        <a:latin typeface="Franklin Gothic Book"/>
                      </a:endParaRPr>
                    </a:p>
                  </a:txBody>
                  <a:tcPr marL="9525" marR="9525" marT="9525" marB="0" anchor="ctr"/>
                </a:tc>
                <a:tc>
                  <a:txBody>
                    <a:bodyPr/>
                    <a:lstStyle/>
                    <a:p>
                      <a:pPr algn="ctr" fontAlgn="ctr"/>
                      <a:r>
                        <a:rPr lang="it-IT" sz="1100" u="none" strike="noStrike" noProof="0" dirty="0">
                          <a:effectLst/>
                        </a:rPr>
                        <a:t>2011</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ctr" fontAlgn="ctr"/>
                      <a:r>
                        <a:rPr lang="it-IT" sz="1100" u="none" strike="noStrike" noProof="0" dirty="0">
                          <a:effectLst/>
                        </a:rPr>
                        <a:t>2012</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ctr" fontAlgn="ctr"/>
                      <a:r>
                        <a:rPr lang="it-IT" sz="1100" u="none" strike="noStrike" noProof="0" dirty="0">
                          <a:effectLst/>
                        </a:rPr>
                        <a:t>2013</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ctr" fontAlgn="ctr"/>
                      <a:r>
                        <a:rPr lang="it-IT" sz="1100" u="none" strike="noStrike" noProof="0" dirty="0">
                          <a:effectLst/>
                        </a:rPr>
                        <a:t>2014</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ctr" fontAlgn="ctr"/>
                      <a:r>
                        <a:rPr lang="it-IT" sz="1100" u="none" strike="noStrike" noProof="0" dirty="0">
                          <a:effectLst/>
                        </a:rPr>
                        <a:t>2015</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ctr" fontAlgn="ctr"/>
                      <a:r>
                        <a:rPr lang="it-IT" sz="1100" u="none" strike="noStrike" noProof="0" dirty="0" smtClean="0">
                          <a:effectLst/>
                        </a:rPr>
                        <a:t>2016</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ctr" fontAlgn="ctr"/>
                      <a:r>
                        <a:rPr lang="it-IT" sz="1100" u="none" strike="noStrike" noProof="0" dirty="0" smtClean="0">
                          <a:effectLst/>
                        </a:rPr>
                        <a:t>Differenza </a:t>
                      </a:r>
                    </a:p>
                    <a:p>
                      <a:pPr algn="ctr" fontAlgn="ctr"/>
                      <a:r>
                        <a:rPr lang="it-IT" sz="1100" u="none" strike="noStrike" noProof="0" dirty="0" smtClean="0">
                          <a:effectLst/>
                        </a:rPr>
                        <a:t>2016-2015</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ctr" fontAlgn="ctr"/>
                      <a:r>
                        <a:rPr lang="it-IT" sz="1100" u="none" strike="noStrike" noProof="0" dirty="0" smtClean="0">
                          <a:effectLst/>
                        </a:rPr>
                        <a:t>Media</a:t>
                      </a:r>
                      <a:endParaRPr lang="it-IT" sz="1100" b="1" i="0" u="none" strike="noStrike" noProof="0" dirty="0">
                        <a:solidFill>
                          <a:srgbClr val="000000"/>
                        </a:solidFill>
                        <a:effectLst/>
                        <a:latin typeface="Franklin Gothic Book"/>
                      </a:endParaRPr>
                    </a:p>
                    <a:p>
                      <a:pPr algn="ctr" fontAlgn="ctr"/>
                      <a:r>
                        <a:rPr lang="it-IT" sz="1100" u="none" strike="noStrike" noProof="0" dirty="0" smtClean="0">
                          <a:effectLst/>
                        </a:rPr>
                        <a:t>2013-15</a:t>
                      </a:r>
                      <a:endParaRPr lang="it-IT" sz="1100" b="1" i="0" u="none" strike="noStrike" noProof="0"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0"/>
                  </a:ext>
                </a:extLst>
              </a:tr>
              <a:tr h="290708">
                <a:tc>
                  <a:txBody>
                    <a:bodyPr/>
                    <a:lstStyle/>
                    <a:p>
                      <a:pPr algn="l" fontAlgn="ctr"/>
                      <a:r>
                        <a:rPr lang="it-IT" sz="1100" u="none" strike="noStrike" noProof="0" dirty="0" smtClean="0">
                          <a:effectLst/>
                        </a:rPr>
                        <a:t>IRPEF lavoro dipendente (irregolare)</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3,0</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2,9</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3,0</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3,8</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3,7</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3,5</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1"/>
                  </a:ext>
                </a:extLst>
              </a:tr>
              <a:tr h="290708">
                <a:tc>
                  <a:txBody>
                    <a:bodyPr/>
                    <a:lstStyle/>
                    <a:p>
                      <a:pPr algn="l" fontAlgn="ctr"/>
                      <a:r>
                        <a:rPr lang="it-IT" sz="1100" u="none" strike="noStrike" noProof="0" dirty="0" smtClean="0">
                          <a:effectLst/>
                        </a:rPr>
                        <a:t>IRPEF lavoro autonomo e impresa</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64,2</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67,3</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67,9</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68,8</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68,2</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67,9</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a:effectLst/>
                        </a:rPr>
                        <a:t>-</a:t>
                      </a:r>
                      <a:r>
                        <a:rPr lang="it-IT" sz="1100" u="none" strike="noStrike" noProof="0" dirty="0" smtClean="0">
                          <a:effectLst/>
                        </a:rPr>
                        <a:t>0,4</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68,3</a:t>
                      </a:r>
                      <a:r>
                        <a:rPr lang="it-IT" sz="1100" u="none" strike="noStrike" noProof="0" dirty="0">
                          <a:effectLst/>
                        </a:rPr>
                        <a:t>%</a:t>
                      </a:r>
                      <a:endParaRPr lang="it-IT" sz="1100" b="0" i="1" u="none" strike="noStrike" noProof="0"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2"/>
                  </a:ext>
                </a:extLst>
              </a:tr>
              <a:tr h="290708">
                <a:tc>
                  <a:txBody>
                    <a:bodyPr/>
                    <a:lstStyle/>
                    <a:p>
                      <a:pPr algn="l" fontAlgn="ctr"/>
                      <a:r>
                        <a:rPr lang="it-IT" sz="1100" u="none" strike="noStrike" noProof="0" dirty="0" smtClean="0">
                          <a:effectLst/>
                        </a:rPr>
                        <a:t>IRES</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24,1</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25,5</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26,0</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26,3</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19,6</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21,2</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1,5</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24,0</a:t>
                      </a:r>
                      <a:r>
                        <a:rPr lang="it-IT" sz="1100" u="none" strike="noStrike" noProof="0" dirty="0">
                          <a:effectLst/>
                        </a:rPr>
                        <a:t>%</a:t>
                      </a:r>
                      <a:endParaRPr lang="it-IT" sz="1100" b="0" i="1" u="none" strike="noStrike" noProof="0"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3"/>
                  </a:ext>
                </a:extLst>
              </a:tr>
              <a:tr h="290708">
                <a:tc>
                  <a:txBody>
                    <a:bodyPr/>
                    <a:lstStyle/>
                    <a:p>
                      <a:pPr algn="l" fontAlgn="ctr"/>
                      <a:r>
                        <a:rPr lang="it-IT" sz="1100" b="1" u="none" strike="noStrike" noProof="0" dirty="0" smtClean="0">
                          <a:effectLst/>
                        </a:rPr>
                        <a:t>IVA</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effectLst/>
                        </a:rPr>
                        <a:t>27.9</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effectLst/>
                        </a:rPr>
                        <a:t>27.5</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effectLst/>
                        </a:rPr>
                        <a:t>27.1</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effectLst/>
                        </a:rPr>
                        <a:t>27.8</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effectLst/>
                        </a:rPr>
                        <a:t>26.5</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effectLst/>
                        </a:rPr>
                        <a:t>26.2</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a:effectLst/>
                        </a:rPr>
                        <a:t>-</a:t>
                      </a:r>
                      <a:r>
                        <a:rPr lang="it-IT" sz="1100" b="1" u="none" strike="noStrike" noProof="0" dirty="0" smtClean="0">
                          <a:effectLst/>
                        </a:rPr>
                        <a:t>0.3</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effectLst/>
                        </a:rPr>
                        <a:t>27.1</a:t>
                      </a:r>
                      <a:r>
                        <a:rPr lang="it-IT" sz="1100" b="1" u="none" strike="noStrike" noProof="0" dirty="0">
                          <a:effectLst/>
                        </a:rPr>
                        <a:t>%</a:t>
                      </a:r>
                      <a:endParaRPr lang="it-IT" sz="1100" b="1" i="1" u="none" strike="noStrike" noProof="0"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4"/>
                  </a:ext>
                </a:extLst>
              </a:tr>
              <a:tr h="290708">
                <a:tc>
                  <a:txBody>
                    <a:bodyPr/>
                    <a:lstStyle/>
                    <a:p>
                      <a:pPr algn="l" fontAlgn="ctr"/>
                      <a:r>
                        <a:rPr lang="it-IT" sz="1100" u="none" strike="noStrike" noProof="0" dirty="0" smtClean="0">
                          <a:effectLst/>
                        </a:rPr>
                        <a:t>IRAP</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22,5</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22,6</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23,1</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23,0</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20,8</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20,2</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a:effectLst/>
                        </a:rPr>
                        <a:t>-</a:t>
                      </a:r>
                      <a:r>
                        <a:rPr lang="it-IT" sz="1100" u="none" strike="noStrike" noProof="0" dirty="0" smtClean="0">
                          <a:effectLst/>
                        </a:rPr>
                        <a:t>0,6</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22,3</a:t>
                      </a:r>
                      <a:r>
                        <a:rPr lang="it-IT" sz="1100" u="none" strike="noStrike" noProof="0" dirty="0">
                          <a:effectLst/>
                        </a:rPr>
                        <a:t>%</a:t>
                      </a:r>
                      <a:endParaRPr lang="it-IT" sz="1100" b="0" i="1" u="none" strike="noStrike" noProof="0"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5"/>
                  </a:ext>
                </a:extLst>
              </a:tr>
              <a:tr h="290708">
                <a:tc>
                  <a:txBody>
                    <a:bodyPr/>
                    <a:lstStyle/>
                    <a:p>
                      <a:pPr algn="l" fontAlgn="ctr"/>
                      <a:r>
                        <a:rPr lang="it-IT" sz="1100" u="none" strike="noStrike" noProof="0" dirty="0" smtClean="0">
                          <a:effectLst/>
                        </a:rPr>
                        <a:t>LOCAZIONI</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21,6</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15,7</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8,8</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8,9</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14,7</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13,3</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a:effectLst/>
                        </a:rPr>
                        <a:t>-</a:t>
                      </a:r>
                      <a:r>
                        <a:rPr lang="it-IT" sz="1100" u="none" strike="noStrike" noProof="0" dirty="0" smtClean="0">
                          <a:effectLst/>
                        </a:rPr>
                        <a:t>1,4</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10,8</a:t>
                      </a:r>
                      <a:r>
                        <a:rPr lang="it-IT" sz="1100" u="none" strike="noStrike" noProof="0" dirty="0">
                          <a:effectLst/>
                        </a:rPr>
                        <a:t>%</a:t>
                      </a:r>
                      <a:endParaRPr lang="it-IT" sz="1100" b="0" i="1" u="none" strike="noStrike" noProof="0"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6"/>
                  </a:ext>
                </a:extLst>
              </a:tr>
              <a:tr h="290708">
                <a:tc>
                  <a:txBody>
                    <a:bodyPr/>
                    <a:lstStyle/>
                    <a:p>
                      <a:pPr algn="l" fontAlgn="ctr"/>
                      <a:r>
                        <a:rPr lang="it-IT" sz="1100" u="none" strike="noStrike" noProof="0" dirty="0" smtClean="0">
                          <a:effectLst/>
                        </a:rPr>
                        <a:t>CANONE RAI</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30,3</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33,1</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34,4</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35,6</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36,6</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9,9</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a:effectLst/>
                        </a:rPr>
                        <a:t>-</a:t>
                      </a:r>
                      <a:r>
                        <a:rPr lang="it-IT" sz="1100" u="none" strike="noStrike" noProof="0" dirty="0" smtClean="0">
                          <a:effectLst/>
                        </a:rPr>
                        <a:t>26,7</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35,5</a:t>
                      </a:r>
                      <a:r>
                        <a:rPr lang="it-IT" sz="1100" u="none" strike="noStrike" noProof="0" dirty="0">
                          <a:effectLst/>
                        </a:rPr>
                        <a:t>%</a:t>
                      </a:r>
                      <a:endParaRPr lang="it-IT" sz="1100" b="0" i="1" u="none" strike="noStrike" noProof="0"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7"/>
                  </a:ext>
                </a:extLst>
              </a:tr>
              <a:tr h="290708">
                <a:tc>
                  <a:txBody>
                    <a:bodyPr/>
                    <a:lstStyle/>
                    <a:p>
                      <a:pPr algn="l" fontAlgn="ctr"/>
                      <a:r>
                        <a:rPr lang="it-IT" sz="1100" b="0" i="0" u="none" strike="noStrike" noProof="0" dirty="0" smtClean="0">
                          <a:solidFill>
                            <a:schemeClr val="dk1"/>
                          </a:solidFill>
                          <a:effectLst/>
                          <a:latin typeface="+mn-lt"/>
                        </a:rPr>
                        <a:t>ACCISE</a:t>
                      </a:r>
                      <a:r>
                        <a:rPr lang="it-IT" sz="1100" b="0" i="0" u="none" strike="noStrike" baseline="0" noProof="0" dirty="0" smtClean="0">
                          <a:solidFill>
                            <a:schemeClr val="dk1"/>
                          </a:solidFill>
                          <a:effectLst/>
                          <a:latin typeface="+mn-lt"/>
                        </a:rPr>
                        <a:t> sui prodotti energetici</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4,8</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6,2</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6,9</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7,5</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8,4</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0,9</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6,9</a:t>
                      </a:r>
                      <a:r>
                        <a:rPr lang="it-IT" sz="1100" u="none" strike="noStrike" noProof="0" dirty="0">
                          <a:effectLst/>
                        </a:rPr>
                        <a:t>%</a:t>
                      </a:r>
                      <a:endParaRPr lang="it-IT" sz="1100" b="0" i="1" u="none" strike="noStrike" noProof="0"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8"/>
                  </a:ext>
                </a:extLst>
              </a:tr>
              <a:tr h="290708">
                <a:tc>
                  <a:txBody>
                    <a:bodyPr/>
                    <a:lstStyle/>
                    <a:p>
                      <a:pPr algn="l" fontAlgn="ctr"/>
                      <a:r>
                        <a:rPr lang="it-IT" sz="1100" u="none" strike="noStrike" noProof="0" dirty="0" smtClean="0">
                          <a:effectLst/>
                        </a:rPr>
                        <a:t>IMU</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21,2</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27,4</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27,3</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26,8</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26,8</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0,0</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27,2</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09"/>
                  </a:ext>
                </a:extLst>
              </a:tr>
              <a:tr h="290708">
                <a:tc>
                  <a:txBody>
                    <a:bodyPr/>
                    <a:lstStyle/>
                    <a:p>
                      <a:pPr algn="l" fontAlgn="ctr"/>
                      <a:r>
                        <a:rPr lang="it-IT" sz="1100" u="none" strike="noStrike" noProof="0" dirty="0" smtClean="0">
                          <a:effectLst/>
                        </a:rPr>
                        <a:t>TASI</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27,5</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0" i="0" u="none" strike="noStrike" noProof="0"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10"/>
                  </a:ext>
                </a:extLst>
              </a:tr>
              <a:tr h="442074">
                <a:tc>
                  <a:txBody>
                    <a:bodyPr/>
                    <a:lstStyle/>
                    <a:p>
                      <a:pPr marL="0" algn="l" defTabSz="914400" rtl="0" eaLnBrk="1" fontAlgn="ctr" latinLnBrk="0" hangingPunct="1"/>
                      <a:r>
                        <a:rPr lang="it-IT" sz="1100" u="none" strike="noStrike" kern="1200" dirty="0" smtClean="0">
                          <a:solidFill>
                            <a:schemeClr val="dk1"/>
                          </a:solidFill>
                          <a:effectLst/>
                          <a:latin typeface="+mn-lt"/>
                          <a:ea typeface="+mn-ea"/>
                          <a:cs typeface="+mn-cs"/>
                        </a:rPr>
                        <a:t>Addizionali locali IRPEF (lavoro dipendente)</a:t>
                      </a:r>
                      <a:endParaRPr lang="it-IT" sz="1100" u="none" strike="noStrike" kern="1200" noProof="0" dirty="0">
                        <a:solidFill>
                          <a:schemeClr val="dk1"/>
                        </a:solidFill>
                        <a:effectLst/>
                        <a:latin typeface="+mn-lt"/>
                        <a:ea typeface="+mn-ea"/>
                        <a:cs typeface="+mn-cs"/>
                      </a:endParaRPr>
                    </a:p>
                  </a:txBody>
                  <a:tcPr marL="9525" marR="9525" marT="9525" marB="0" anchor="ctr"/>
                </a:tc>
                <a:tc>
                  <a:txBody>
                    <a:bodyPr/>
                    <a:lstStyle/>
                    <a:p>
                      <a:pPr algn="r" fontAlgn="ctr"/>
                      <a:r>
                        <a:rPr lang="it-IT" sz="1100" u="none" strike="noStrike" noProof="0" dirty="0" smtClean="0">
                          <a:effectLst/>
                        </a:rPr>
                        <a:t>6,6</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6,6</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6,6</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7,1</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7,3</a:t>
                      </a:r>
                      <a:r>
                        <a:rPr lang="it-IT" sz="1100" u="none" strike="noStrike" noProof="0" dirty="0">
                          <a:effectLst/>
                        </a:rPr>
                        <a:t>%</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0"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7,0</a:t>
                      </a:r>
                      <a:r>
                        <a:rPr lang="it-IT" sz="1100" u="none" strike="noStrike" noProof="0" dirty="0">
                          <a:effectLst/>
                        </a:rPr>
                        <a:t>%</a:t>
                      </a:r>
                      <a:endParaRPr lang="it-IT" sz="1100" b="0" i="1" u="none" strike="noStrike" noProof="0"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11"/>
                  </a:ext>
                </a:extLst>
              </a:tr>
              <a:tr h="494202">
                <a:tc>
                  <a:txBody>
                    <a:bodyPr/>
                    <a:lstStyle/>
                    <a:p>
                      <a:pPr algn="l" fontAlgn="ctr"/>
                      <a:r>
                        <a:rPr lang="it-IT" sz="1100" b="1" u="none" strike="noStrike" noProof="0" dirty="0" smtClean="0">
                          <a:effectLst/>
                        </a:rPr>
                        <a:t>Totale entrate tributarie (al netto del lavoro dipendente e della TASI)</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effectLst/>
                        </a:rPr>
                        <a:t>33,2</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effectLst/>
                        </a:rPr>
                        <a:t>30,9</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effectLst/>
                        </a:rPr>
                        <a:t>31,3</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effectLst/>
                        </a:rPr>
                        <a:t>31,9</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effectLst/>
                        </a:rPr>
                        <a:t>30,6</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effectLst/>
                        </a:rPr>
                        <a:t>30,5</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a:effectLst/>
                        </a:rPr>
                        <a:t>-</a:t>
                      </a:r>
                      <a:r>
                        <a:rPr lang="it-IT" sz="1100" b="1" u="none" strike="noStrike" noProof="0" dirty="0" smtClean="0">
                          <a:effectLst/>
                        </a:rPr>
                        <a:t>0,1</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effectLst/>
                        </a:rPr>
                        <a:t>31,3</a:t>
                      </a:r>
                      <a:r>
                        <a:rPr lang="it-IT" sz="1100" b="1"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extLst>
                  <a:ext uri="{0D108BD9-81ED-4DB2-BD59-A6C34878D82A}">
                    <a16:rowId xmlns:a16="http://schemas.microsoft.com/office/drawing/2014/main" val="10012"/>
                  </a:ext>
                </a:extLst>
              </a:tr>
              <a:tr h="305242">
                <a:tc>
                  <a:txBody>
                    <a:bodyPr/>
                    <a:lstStyle/>
                    <a:p>
                      <a:pPr algn="l" fontAlgn="ctr"/>
                      <a:r>
                        <a:rPr lang="it-IT" sz="1100" u="none" strike="noStrike" noProof="0" dirty="0" smtClean="0">
                          <a:effectLst/>
                        </a:rPr>
                        <a:t>Totale entrate tributarie (al netto della TASI)</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23,0</a:t>
                      </a:r>
                      <a:r>
                        <a:rPr lang="it-IT" sz="1100"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22,0</a:t>
                      </a:r>
                      <a:r>
                        <a:rPr lang="it-IT" sz="1100"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22,1</a:t>
                      </a:r>
                      <a:r>
                        <a:rPr lang="it-IT" sz="1100"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22,8</a:t>
                      </a:r>
                      <a:r>
                        <a:rPr lang="it-IT" sz="1100"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21,3</a:t>
                      </a:r>
                      <a:r>
                        <a:rPr lang="it-IT" sz="1100" u="none" strike="noStrike" noProof="0" dirty="0">
                          <a:effectLst/>
                        </a:rPr>
                        <a:t>%</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u="none" strike="noStrike" noProof="0" dirty="0" smtClean="0">
                          <a:effectLst/>
                        </a:rPr>
                        <a:t>N.D.</a:t>
                      </a:r>
                      <a:r>
                        <a:rPr lang="it-IT" sz="1100" u="none" strike="noStrike" noProof="0" dirty="0">
                          <a:effectLst/>
                        </a:rPr>
                        <a:t> </a:t>
                      </a:r>
                      <a:endParaRPr lang="it-IT" sz="1100" b="1" i="0" u="none" strike="noStrike" noProof="0" dirty="0">
                        <a:solidFill>
                          <a:srgbClr val="000000"/>
                        </a:solidFill>
                        <a:effectLst/>
                        <a:latin typeface="Franklin Gothic Book"/>
                      </a:endParaRPr>
                    </a:p>
                  </a:txBody>
                  <a:tcPr marL="9525" marR="9525" marT="9525" marB="0" anchor="ctr"/>
                </a:tc>
                <a:tc>
                  <a:txBody>
                    <a:bodyPr/>
                    <a:lstStyle/>
                    <a:p>
                      <a:pPr algn="r" fontAlgn="ctr"/>
                      <a:r>
                        <a:rPr lang="it-IT" sz="1100" b="1" u="none" strike="noStrike" noProof="0" dirty="0" smtClean="0">
                          <a:solidFill>
                            <a:srgbClr val="FF0000"/>
                          </a:solidFill>
                          <a:effectLst/>
                        </a:rPr>
                        <a:t>22,1</a:t>
                      </a:r>
                      <a:r>
                        <a:rPr lang="it-IT" sz="1100" b="1" u="none" strike="noStrike" noProof="0" dirty="0">
                          <a:solidFill>
                            <a:srgbClr val="FF0000"/>
                          </a:solidFill>
                          <a:effectLst/>
                        </a:rPr>
                        <a:t>%</a:t>
                      </a:r>
                      <a:endParaRPr lang="it-IT" sz="1100" b="1" i="0" u="none" strike="noStrike" noProof="0" dirty="0">
                        <a:solidFill>
                          <a:srgbClr val="FF0000"/>
                        </a:solidFill>
                        <a:effectLst/>
                        <a:latin typeface="Franklin Gothic Book"/>
                      </a:endParaRPr>
                    </a:p>
                  </a:txBody>
                  <a:tcPr marL="9525" marR="9525" marT="9525" marB="0" anchor="ctr"/>
                </a:tc>
                <a:extLst>
                  <a:ext uri="{0D108BD9-81ED-4DB2-BD59-A6C34878D82A}">
                    <a16:rowId xmlns:a16="http://schemas.microsoft.com/office/drawing/2014/main" val="10013"/>
                  </a:ext>
                </a:extLst>
              </a:tr>
            </a:tbl>
          </a:graphicData>
        </a:graphic>
      </p:graphicFrame>
      <p:sp>
        <p:nvSpPr>
          <p:cNvPr id="6148"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B53C774-AA17-462A-8CB1-E0E50028C165}" type="slidenum">
              <a:rPr lang="it-IT" altLang="it-IT" sz="1000" smtClean="0">
                <a:solidFill>
                  <a:srgbClr val="002776"/>
                </a:solidFill>
                <a:latin typeface="Tahoma" pitchFamily="34" charset="0"/>
              </a:rPr>
              <a:pPr/>
              <a:t>8</a:t>
            </a:fld>
            <a:endParaRPr lang="it-IT" altLang="it-IT" sz="1000" smtClean="0">
              <a:solidFill>
                <a:srgbClr val="002776"/>
              </a:solidFill>
              <a:latin typeface="Tahoma" pitchFamily="34" charset="0"/>
            </a:endParaRPr>
          </a:p>
        </p:txBody>
      </p:sp>
      <p:sp>
        <p:nvSpPr>
          <p:cNvPr id="10" name="Titolo 1"/>
          <p:cNvSpPr txBox="1">
            <a:spLocks/>
          </p:cNvSpPr>
          <p:nvPr/>
        </p:nvSpPr>
        <p:spPr bwMode="auto">
          <a:xfrm>
            <a:off x="303116" y="188640"/>
            <a:ext cx="8733380" cy="633636"/>
          </a:xfrm>
          <a:prstGeom prst="rect">
            <a:avLst/>
          </a:prstGeom>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400">
                <a:solidFill>
                  <a:srgbClr val="0B3066"/>
                </a:solidFill>
                <a:latin typeface="+mj-lt"/>
                <a:ea typeface="+mj-ea"/>
                <a:cs typeface="ＭＳ Ｐゴシック"/>
              </a:defRPr>
            </a:lvl1pPr>
            <a:lvl2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2pPr>
            <a:lvl3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3pPr>
            <a:lvl4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4pPr>
            <a:lvl5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5pPr>
            <a:lvl6pPr marL="457200" algn="l" rtl="0" fontAlgn="base">
              <a:spcBef>
                <a:spcPct val="0"/>
              </a:spcBef>
              <a:spcAft>
                <a:spcPct val="0"/>
              </a:spcAft>
              <a:defRPr sz="2600">
                <a:solidFill>
                  <a:srgbClr val="0B3066"/>
                </a:solidFill>
                <a:latin typeface="Tahoma" charset="0"/>
                <a:ea typeface="ＭＳ Ｐゴシック" charset="-128"/>
              </a:defRPr>
            </a:lvl6pPr>
            <a:lvl7pPr marL="914400" algn="l" rtl="0" fontAlgn="base">
              <a:spcBef>
                <a:spcPct val="0"/>
              </a:spcBef>
              <a:spcAft>
                <a:spcPct val="0"/>
              </a:spcAft>
              <a:defRPr sz="2600">
                <a:solidFill>
                  <a:srgbClr val="0B3066"/>
                </a:solidFill>
                <a:latin typeface="Tahoma" charset="0"/>
                <a:ea typeface="ＭＳ Ｐゴシック" charset="-128"/>
              </a:defRPr>
            </a:lvl7pPr>
            <a:lvl8pPr marL="1371600" algn="l" rtl="0" fontAlgn="base">
              <a:spcBef>
                <a:spcPct val="0"/>
              </a:spcBef>
              <a:spcAft>
                <a:spcPct val="0"/>
              </a:spcAft>
              <a:defRPr sz="2600">
                <a:solidFill>
                  <a:srgbClr val="0B3066"/>
                </a:solidFill>
                <a:latin typeface="Tahoma" charset="0"/>
                <a:ea typeface="ＭＳ Ｐゴシック" charset="-128"/>
              </a:defRPr>
            </a:lvl8pPr>
            <a:lvl9pPr marL="1828800" algn="l" rtl="0" fontAlgn="base">
              <a:spcBef>
                <a:spcPct val="0"/>
              </a:spcBef>
              <a:spcAft>
                <a:spcPct val="0"/>
              </a:spcAft>
              <a:defRPr sz="2600">
                <a:solidFill>
                  <a:srgbClr val="0B3066"/>
                </a:solidFill>
                <a:latin typeface="Tahoma" charset="0"/>
                <a:ea typeface="ＭＳ Ｐゴシック" charset="-128"/>
              </a:defRPr>
            </a:lvl9pPr>
          </a:lstStyle>
          <a:p>
            <a:pPr>
              <a:defRPr/>
            </a:pPr>
            <a:r>
              <a:rPr lang="en-US" altLang="it-IT" b="1" kern="0" dirty="0" smtClean="0"/>
              <a:t>La </a:t>
            </a:r>
            <a:r>
              <a:rPr lang="en-US" altLang="it-IT" b="1" i="1" kern="0" dirty="0" smtClean="0"/>
              <a:t>Tax Compliance</a:t>
            </a:r>
            <a:r>
              <a:rPr lang="en-US" altLang="it-IT" b="1" kern="0" dirty="0" smtClean="0"/>
              <a:t> in Italia: la </a:t>
            </a:r>
            <a:r>
              <a:rPr lang="en-US" altLang="it-IT" b="1" kern="0" dirty="0" err="1" smtClean="0"/>
              <a:t>propensione</a:t>
            </a:r>
            <a:r>
              <a:rPr lang="en-US" altLang="it-IT" b="1" kern="0" dirty="0" smtClean="0"/>
              <a:t> </a:t>
            </a:r>
            <a:r>
              <a:rPr lang="en-US" altLang="it-IT" b="1" kern="0" dirty="0" err="1" smtClean="0"/>
              <a:t>all’evasione</a:t>
            </a:r>
            <a:r>
              <a:rPr lang="en-US" altLang="it-IT" b="1" kern="0" dirty="0" smtClean="0"/>
              <a:t> </a:t>
            </a:r>
            <a:endParaRPr lang="en-US" altLang="it-IT" b="1" i="1" kern="0" dirty="0">
              <a:cs typeface="+mj-cs"/>
            </a:endParaRPr>
          </a:p>
        </p:txBody>
      </p:sp>
      <p:sp>
        <p:nvSpPr>
          <p:cNvPr id="6" name="Segnaposto piè di pagina 4"/>
          <p:cNvSpPr>
            <a:spLocks noGrp="1"/>
          </p:cNvSpPr>
          <p:nvPr>
            <p:ph type="ftr" sz="quarter" idx="11"/>
          </p:nvPr>
        </p:nvSpPr>
        <p:spPr>
          <a:xfrm>
            <a:off x="6053138" y="6227763"/>
            <a:ext cx="2840037" cy="190500"/>
          </a:xfrm>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7" name="Segnaposto data 3"/>
          <p:cNvSpPr>
            <a:spLocks noGrp="1"/>
          </p:cNvSpPr>
          <p:nvPr>
            <p:ph type="dt" sz="half" idx="10"/>
          </p:nvPr>
        </p:nvSpPr>
        <p:spPr>
          <a:xfrm>
            <a:off x="6053138" y="6456363"/>
            <a:ext cx="2840037" cy="141287"/>
          </a:xfrm>
        </p:spPr>
        <p:txBody>
          <a:bodyPr/>
          <a:lstStyle/>
          <a:p>
            <a:pPr>
              <a:defRPr/>
            </a:pPr>
            <a:r>
              <a:rPr lang="it-IT" dirty="0" smtClean="0"/>
              <a:t>Roma, 31 Ottobre </a:t>
            </a:r>
            <a:r>
              <a:rPr lang="it-IT" dirty="0"/>
              <a:t>2018</a:t>
            </a:r>
          </a:p>
        </p:txBody>
      </p:sp>
      <p:sp>
        <p:nvSpPr>
          <p:cNvPr id="8" name="CasellaDiTesto 7"/>
          <p:cNvSpPr txBox="1"/>
          <p:nvPr/>
        </p:nvSpPr>
        <p:spPr>
          <a:xfrm>
            <a:off x="539552" y="5733256"/>
            <a:ext cx="7344816" cy="246221"/>
          </a:xfrm>
          <a:prstGeom prst="rect">
            <a:avLst/>
          </a:prstGeom>
          <a:noFill/>
        </p:spPr>
        <p:txBody>
          <a:bodyPr wrap="square" rtlCol="0">
            <a:spAutoFit/>
          </a:bodyPr>
          <a:lstStyle/>
          <a:p>
            <a:pPr eaLnBrk="0" fontAlgn="base" hangingPunct="0">
              <a:spcBef>
                <a:spcPct val="0"/>
              </a:spcBef>
              <a:spcAft>
                <a:spcPct val="0"/>
              </a:spcAft>
            </a:pPr>
            <a:r>
              <a:rPr lang="en-US" sz="1000" dirty="0" smtClean="0">
                <a:solidFill>
                  <a:srgbClr val="002776"/>
                </a:solidFill>
              </a:rPr>
              <a:t>Fonte: </a:t>
            </a:r>
            <a:r>
              <a:rPr lang="en-US" sz="1000" dirty="0" smtClean="0">
                <a:solidFill>
                  <a:srgbClr val="002776"/>
                </a:solidFill>
                <a:latin typeface="Arial" charset="0"/>
              </a:rPr>
              <a:t>MEF, “</a:t>
            </a:r>
            <a:r>
              <a:rPr lang="en-US" sz="1000" dirty="0" err="1" smtClean="0">
                <a:solidFill>
                  <a:srgbClr val="002776"/>
                </a:solidFill>
                <a:latin typeface="Arial" charset="0"/>
              </a:rPr>
              <a:t>Relazione</a:t>
            </a:r>
            <a:r>
              <a:rPr lang="en-US" sz="1000" dirty="0" smtClean="0">
                <a:solidFill>
                  <a:srgbClr val="002776"/>
                </a:solidFill>
                <a:latin typeface="Arial" charset="0"/>
              </a:rPr>
              <a:t> </a:t>
            </a:r>
            <a:r>
              <a:rPr lang="en-US" sz="1000" dirty="0" err="1" smtClean="0">
                <a:solidFill>
                  <a:srgbClr val="002776"/>
                </a:solidFill>
                <a:latin typeface="Arial" charset="0"/>
              </a:rPr>
              <a:t>sull’Economia</a:t>
            </a:r>
            <a:r>
              <a:rPr lang="en-US" sz="1000" dirty="0" smtClean="0">
                <a:solidFill>
                  <a:srgbClr val="002776"/>
                </a:solidFill>
                <a:latin typeface="Arial" charset="0"/>
              </a:rPr>
              <a:t> non </a:t>
            </a:r>
            <a:r>
              <a:rPr lang="en-US" sz="1000" dirty="0" err="1" smtClean="0">
                <a:solidFill>
                  <a:srgbClr val="002776"/>
                </a:solidFill>
                <a:latin typeface="Arial" charset="0"/>
              </a:rPr>
              <a:t>Osservata</a:t>
            </a:r>
            <a:r>
              <a:rPr lang="en-US" sz="1000" dirty="0" smtClean="0">
                <a:solidFill>
                  <a:srgbClr val="002776"/>
                </a:solidFill>
                <a:latin typeface="Arial" charset="0"/>
              </a:rPr>
              <a:t> e </a:t>
            </a:r>
            <a:r>
              <a:rPr lang="en-US" sz="1000" dirty="0" err="1" smtClean="0">
                <a:solidFill>
                  <a:srgbClr val="002776"/>
                </a:solidFill>
                <a:latin typeface="Arial" charset="0"/>
              </a:rPr>
              <a:t>sull’Evasione</a:t>
            </a:r>
            <a:r>
              <a:rPr lang="en-US" sz="1000" dirty="0" smtClean="0">
                <a:solidFill>
                  <a:srgbClr val="002776"/>
                </a:solidFill>
                <a:latin typeface="Arial" charset="0"/>
              </a:rPr>
              <a:t> Fiscale e </a:t>
            </a:r>
            <a:r>
              <a:rPr lang="en-US" sz="1000" dirty="0" err="1" smtClean="0">
                <a:solidFill>
                  <a:srgbClr val="002776"/>
                </a:solidFill>
                <a:latin typeface="Arial" charset="0"/>
              </a:rPr>
              <a:t>Contributiva</a:t>
            </a:r>
            <a:r>
              <a:rPr lang="en-US" sz="1000" dirty="0" smtClean="0">
                <a:solidFill>
                  <a:srgbClr val="002776"/>
                </a:solidFill>
                <a:latin typeface="Arial" charset="0"/>
              </a:rPr>
              <a:t> – Anno 2018” , </a:t>
            </a:r>
            <a:r>
              <a:rPr lang="en-US" sz="1000" dirty="0" err="1" smtClean="0">
                <a:solidFill>
                  <a:srgbClr val="002776"/>
                </a:solidFill>
                <a:latin typeface="Arial" charset="0"/>
              </a:rPr>
              <a:t>Settembre</a:t>
            </a:r>
            <a:r>
              <a:rPr lang="en-US" sz="1000" dirty="0" smtClean="0">
                <a:solidFill>
                  <a:srgbClr val="002776"/>
                </a:solidFill>
                <a:latin typeface="Arial" charset="0"/>
              </a:rPr>
              <a:t> 2018. </a:t>
            </a:r>
            <a:endParaRPr lang="it-IT" sz="1000" dirty="0">
              <a:solidFill>
                <a:srgbClr val="002776"/>
              </a:solidFill>
              <a:latin typeface="Arial" charset="0"/>
            </a:endParaRPr>
          </a:p>
        </p:txBody>
      </p:sp>
    </p:spTree>
    <p:extLst>
      <p:ext uri="{BB962C8B-B14F-4D97-AF65-F5344CB8AC3E}">
        <p14:creationId xmlns:p14="http://schemas.microsoft.com/office/powerpoint/2010/main" val="13947576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afico 11"/>
          <p:cNvGraphicFramePr>
            <a:graphicFrameLocks/>
          </p:cNvGraphicFramePr>
          <p:nvPr>
            <p:extLst>
              <p:ext uri="{D42A27DB-BD31-4B8C-83A1-F6EECF244321}">
                <p14:modId xmlns:p14="http://schemas.microsoft.com/office/powerpoint/2010/main" val="3518210299"/>
              </p:ext>
            </p:extLst>
          </p:nvPr>
        </p:nvGraphicFramePr>
        <p:xfrm>
          <a:off x="827584" y="1196752"/>
          <a:ext cx="7488832" cy="3672408"/>
        </p:xfrm>
        <a:graphic>
          <a:graphicData uri="http://schemas.openxmlformats.org/drawingml/2006/chart">
            <c:chart xmlns:c="http://schemas.openxmlformats.org/drawingml/2006/chart" xmlns:r="http://schemas.openxmlformats.org/officeDocument/2006/relationships" r:id="rId3"/>
          </a:graphicData>
        </a:graphic>
      </p:graphicFrame>
      <p:sp>
        <p:nvSpPr>
          <p:cNvPr id="6148"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B53C774-AA17-462A-8CB1-E0E50028C165}" type="slidenum">
              <a:rPr lang="it-IT" altLang="it-IT" sz="1000" smtClean="0">
                <a:solidFill>
                  <a:srgbClr val="002776"/>
                </a:solidFill>
                <a:latin typeface="Tahoma" pitchFamily="34" charset="0"/>
              </a:rPr>
              <a:pPr/>
              <a:t>9</a:t>
            </a:fld>
            <a:endParaRPr lang="it-IT" altLang="it-IT" sz="1000" smtClean="0">
              <a:solidFill>
                <a:srgbClr val="002776"/>
              </a:solidFill>
              <a:latin typeface="Tahoma" pitchFamily="34" charset="0"/>
            </a:endParaRPr>
          </a:p>
        </p:txBody>
      </p:sp>
      <p:sp>
        <p:nvSpPr>
          <p:cNvPr id="10" name="Titolo 1"/>
          <p:cNvSpPr txBox="1">
            <a:spLocks/>
          </p:cNvSpPr>
          <p:nvPr/>
        </p:nvSpPr>
        <p:spPr bwMode="auto">
          <a:xfrm>
            <a:off x="303116" y="116632"/>
            <a:ext cx="8534400" cy="633636"/>
          </a:xfrm>
          <a:prstGeom prst="rect">
            <a:avLst/>
          </a:prstGeom>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400">
                <a:solidFill>
                  <a:srgbClr val="0B3066"/>
                </a:solidFill>
                <a:latin typeface="+mj-lt"/>
                <a:ea typeface="+mj-ea"/>
                <a:cs typeface="ＭＳ Ｐゴシック"/>
              </a:defRPr>
            </a:lvl1pPr>
            <a:lvl2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2pPr>
            <a:lvl3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3pPr>
            <a:lvl4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4pPr>
            <a:lvl5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5pPr>
            <a:lvl6pPr marL="457200" algn="l" rtl="0" fontAlgn="base">
              <a:spcBef>
                <a:spcPct val="0"/>
              </a:spcBef>
              <a:spcAft>
                <a:spcPct val="0"/>
              </a:spcAft>
              <a:defRPr sz="2600">
                <a:solidFill>
                  <a:srgbClr val="0B3066"/>
                </a:solidFill>
                <a:latin typeface="Tahoma" charset="0"/>
                <a:ea typeface="ＭＳ Ｐゴシック" charset="-128"/>
              </a:defRPr>
            </a:lvl6pPr>
            <a:lvl7pPr marL="914400" algn="l" rtl="0" fontAlgn="base">
              <a:spcBef>
                <a:spcPct val="0"/>
              </a:spcBef>
              <a:spcAft>
                <a:spcPct val="0"/>
              </a:spcAft>
              <a:defRPr sz="2600">
                <a:solidFill>
                  <a:srgbClr val="0B3066"/>
                </a:solidFill>
                <a:latin typeface="Tahoma" charset="0"/>
                <a:ea typeface="ＭＳ Ｐゴシック" charset="-128"/>
              </a:defRPr>
            </a:lvl7pPr>
            <a:lvl8pPr marL="1371600" algn="l" rtl="0" fontAlgn="base">
              <a:spcBef>
                <a:spcPct val="0"/>
              </a:spcBef>
              <a:spcAft>
                <a:spcPct val="0"/>
              </a:spcAft>
              <a:defRPr sz="2600">
                <a:solidFill>
                  <a:srgbClr val="0B3066"/>
                </a:solidFill>
                <a:latin typeface="Tahoma" charset="0"/>
                <a:ea typeface="ＭＳ Ｐゴシック" charset="-128"/>
              </a:defRPr>
            </a:lvl8pPr>
            <a:lvl9pPr marL="1828800" algn="l" rtl="0" fontAlgn="base">
              <a:spcBef>
                <a:spcPct val="0"/>
              </a:spcBef>
              <a:spcAft>
                <a:spcPct val="0"/>
              </a:spcAft>
              <a:defRPr sz="2600">
                <a:solidFill>
                  <a:srgbClr val="0B3066"/>
                </a:solidFill>
                <a:latin typeface="Tahoma" charset="0"/>
                <a:ea typeface="ＭＳ Ｐゴシック" charset="-128"/>
              </a:defRPr>
            </a:lvl9pPr>
          </a:lstStyle>
          <a:p>
            <a:pPr>
              <a:defRPr/>
            </a:pPr>
            <a:r>
              <a:rPr lang="en-US" altLang="it-IT" b="1" kern="0" dirty="0" smtClean="0"/>
              <a:t>La </a:t>
            </a:r>
            <a:r>
              <a:rPr lang="en-US" altLang="it-IT" b="1" i="1" kern="0" dirty="0" smtClean="0"/>
              <a:t>Tax Compliance</a:t>
            </a:r>
            <a:r>
              <a:rPr lang="en-US" altLang="it-IT" b="1" kern="0" dirty="0" smtClean="0"/>
              <a:t>  in Italia </a:t>
            </a:r>
            <a:endParaRPr lang="en-US" altLang="it-IT" b="1" i="1" kern="0" dirty="0">
              <a:cs typeface="+mj-cs"/>
            </a:endParaRPr>
          </a:p>
        </p:txBody>
      </p:sp>
      <p:sp>
        <p:nvSpPr>
          <p:cNvPr id="4" name="Rettangolo 3"/>
          <p:cNvSpPr/>
          <p:nvPr/>
        </p:nvSpPr>
        <p:spPr>
          <a:xfrm>
            <a:off x="611560" y="5085184"/>
            <a:ext cx="7920880" cy="1039708"/>
          </a:xfrm>
          <a:prstGeom prst="rect">
            <a:avLst/>
          </a:prstGeom>
        </p:spPr>
        <p:txBody>
          <a:bodyPr wrap="square">
            <a:spAutoFit/>
          </a:bodyPr>
          <a:lstStyle/>
          <a:p>
            <a:pPr marL="342900" indent="-342900" algn="just">
              <a:lnSpc>
                <a:spcPct val="114000"/>
              </a:lnSpc>
              <a:spcBef>
                <a:spcPct val="20000"/>
              </a:spcBef>
              <a:buFontTx/>
              <a:buChar char="•"/>
            </a:pPr>
            <a:r>
              <a:rPr lang="it-IT" sz="1800" kern="0" dirty="0">
                <a:solidFill>
                  <a:srgbClr val="0B3066"/>
                </a:solidFill>
              </a:rPr>
              <a:t>La propensione al </a:t>
            </a:r>
            <a:r>
              <a:rPr lang="it-IT" sz="1800" i="1" kern="0" dirty="0" err="1">
                <a:solidFill>
                  <a:srgbClr val="0B3066"/>
                </a:solidFill>
              </a:rPr>
              <a:t>tax</a:t>
            </a:r>
            <a:r>
              <a:rPr lang="it-IT" sz="1800" i="1" kern="0" dirty="0">
                <a:solidFill>
                  <a:srgbClr val="0B3066"/>
                </a:solidFill>
              </a:rPr>
              <a:t> gap </a:t>
            </a:r>
            <a:r>
              <a:rPr lang="it-IT" sz="1800" kern="0" dirty="0" smtClean="0">
                <a:solidFill>
                  <a:srgbClr val="0B3066"/>
                </a:solidFill>
              </a:rPr>
              <a:t>(ovvero il rapporto </a:t>
            </a:r>
            <a:r>
              <a:rPr lang="it-IT" sz="1800" kern="0" dirty="0">
                <a:solidFill>
                  <a:srgbClr val="0B3066"/>
                </a:solidFill>
              </a:rPr>
              <a:t>tra il </a:t>
            </a:r>
            <a:r>
              <a:rPr lang="it-IT" sz="1800" i="1" kern="0" dirty="0" err="1">
                <a:solidFill>
                  <a:srgbClr val="0B3066"/>
                </a:solidFill>
              </a:rPr>
              <a:t>tax</a:t>
            </a:r>
            <a:r>
              <a:rPr lang="it-IT" sz="1800" i="1" kern="0" dirty="0">
                <a:solidFill>
                  <a:srgbClr val="0B3066"/>
                </a:solidFill>
              </a:rPr>
              <a:t> gap </a:t>
            </a:r>
            <a:r>
              <a:rPr lang="it-IT" sz="1800" kern="0" dirty="0">
                <a:solidFill>
                  <a:srgbClr val="0B3066"/>
                </a:solidFill>
              </a:rPr>
              <a:t>e il gettito fiscale teorico) mostra </a:t>
            </a:r>
            <a:r>
              <a:rPr lang="it-IT" sz="1800" kern="0" dirty="0" smtClean="0">
                <a:solidFill>
                  <a:srgbClr val="0B3066"/>
                </a:solidFill>
              </a:rPr>
              <a:t>una flessione </a:t>
            </a:r>
            <a:r>
              <a:rPr lang="it-IT" sz="1800" kern="0" dirty="0">
                <a:solidFill>
                  <a:srgbClr val="0B3066"/>
                </a:solidFill>
              </a:rPr>
              <a:t>da 33,2% nel 2011 a 30,5% nel 2016 (gap IVA da 27,9% nel 2011 a 26,2% nel </a:t>
            </a:r>
            <a:r>
              <a:rPr lang="it-IT" sz="1800" kern="0" dirty="0" smtClean="0">
                <a:solidFill>
                  <a:srgbClr val="0B3066"/>
                </a:solidFill>
              </a:rPr>
              <a:t>2016, asse destro).</a:t>
            </a:r>
            <a:endParaRPr lang="it-IT" sz="1800" kern="0" dirty="0">
              <a:solidFill>
                <a:srgbClr val="0B3066"/>
              </a:solidFill>
            </a:endParaRPr>
          </a:p>
        </p:txBody>
      </p:sp>
      <p:cxnSp>
        <p:nvCxnSpPr>
          <p:cNvPr id="3" name="Connettore 2 2"/>
          <p:cNvCxnSpPr/>
          <p:nvPr/>
        </p:nvCxnSpPr>
        <p:spPr bwMode="auto">
          <a:xfrm flipH="1" flipV="1">
            <a:off x="6444208" y="1605112"/>
            <a:ext cx="335976" cy="1435395"/>
          </a:xfrm>
          <a:prstGeom prst="straightConnector1">
            <a:avLst/>
          </a:prstGeom>
          <a:noFill/>
          <a:ln w="19050" cap="flat" cmpd="sng" algn="ctr">
            <a:solidFill>
              <a:schemeClr val="accent4">
                <a:lumMod val="10000"/>
              </a:schemeClr>
            </a:solidFill>
            <a:prstDash val="solid"/>
            <a:round/>
            <a:headEnd type="none" w="med" len="med"/>
            <a:tailEnd type="arrow"/>
          </a:ln>
          <a:effectLst/>
        </p:spPr>
      </p:cxnSp>
      <p:sp>
        <p:nvSpPr>
          <p:cNvPr id="5" name="Rettangolo 4"/>
          <p:cNvSpPr/>
          <p:nvPr/>
        </p:nvSpPr>
        <p:spPr>
          <a:xfrm>
            <a:off x="6012160" y="1068077"/>
            <a:ext cx="1512168" cy="704739"/>
          </a:xfrm>
          <a:prstGeom prst="rect">
            <a:avLst/>
          </a:prstGeom>
        </p:spPr>
        <p:txBody>
          <a:bodyPr wrap="square" rtlCol="0" anchor="ctr">
            <a:spAutoFit/>
          </a:bodyPr>
          <a:lstStyle/>
          <a:p>
            <a:pPr algn="ctr"/>
            <a:endParaRPr lang="it-IT" dirty="0" err="1" smtClean="0"/>
          </a:p>
        </p:txBody>
      </p:sp>
      <p:sp>
        <p:nvSpPr>
          <p:cNvPr id="13" name="CasellaDiTesto 12"/>
          <p:cNvSpPr txBox="1"/>
          <p:nvPr/>
        </p:nvSpPr>
        <p:spPr>
          <a:xfrm>
            <a:off x="5508104" y="589449"/>
            <a:ext cx="1512168" cy="1015663"/>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it-IT" altLang="it-IT" sz="2000" dirty="0" smtClean="0"/>
              <a:t>Picco negativo</a:t>
            </a:r>
          </a:p>
          <a:p>
            <a:pPr algn="ctr"/>
            <a:r>
              <a:rPr lang="it-IT" altLang="it-IT" sz="2000" dirty="0" smtClean="0"/>
              <a:t>nel 2016</a:t>
            </a:r>
            <a:endParaRPr lang="it-IT" sz="2000" dirty="0"/>
          </a:p>
        </p:txBody>
      </p:sp>
      <p:sp>
        <p:nvSpPr>
          <p:cNvPr id="9" name="CasellaDiTesto 8"/>
          <p:cNvSpPr txBox="1"/>
          <p:nvPr/>
        </p:nvSpPr>
        <p:spPr>
          <a:xfrm>
            <a:off x="7461545" y="4509700"/>
            <a:ext cx="710855" cy="215444"/>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it-IT" altLang="it-IT" sz="800" dirty="0" smtClean="0"/>
              <a:t>asse destro</a:t>
            </a:r>
            <a:endParaRPr lang="it-IT" sz="800" dirty="0"/>
          </a:p>
        </p:txBody>
      </p:sp>
      <p:sp>
        <p:nvSpPr>
          <p:cNvPr id="11" name="Segnaposto piè di pagina 4"/>
          <p:cNvSpPr>
            <a:spLocks noGrp="1"/>
          </p:cNvSpPr>
          <p:nvPr>
            <p:ph type="ftr" sz="quarter" idx="11"/>
          </p:nvPr>
        </p:nvSpPr>
        <p:spPr>
          <a:xfrm>
            <a:off x="6053138" y="6227763"/>
            <a:ext cx="2840037" cy="190500"/>
          </a:xfrm>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14" name="Segnaposto data 3"/>
          <p:cNvSpPr>
            <a:spLocks noGrp="1"/>
          </p:cNvSpPr>
          <p:nvPr>
            <p:ph type="dt" sz="half" idx="10"/>
          </p:nvPr>
        </p:nvSpPr>
        <p:spPr>
          <a:xfrm>
            <a:off x="6053138" y="6456363"/>
            <a:ext cx="2840037" cy="141287"/>
          </a:xfrm>
        </p:spPr>
        <p:txBody>
          <a:bodyPr/>
          <a:lstStyle/>
          <a:p>
            <a:pPr>
              <a:defRPr/>
            </a:pPr>
            <a:r>
              <a:rPr lang="it-IT" dirty="0" smtClean="0"/>
              <a:t>Roma, 31 Ottobre </a:t>
            </a:r>
            <a:r>
              <a:rPr lang="it-IT" dirty="0"/>
              <a:t>2018</a:t>
            </a:r>
          </a:p>
        </p:txBody>
      </p:sp>
    </p:spTree>
    <p:extLst>
      <p:ext uri="{BB962C8B-B14F-4D97-AF65-F5344CB8AC3E}">
        <p14:creationId xmlns:p14="http://schemas.microsoft.com/office/powerpoint/2010/main" val="1585757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B53C774-AA17-462A-8CB1-E0E50028C165}" type="slidenum">
              <a:rPr lang="it-IT" altLang="it-IT" sz="1000" smtClean="0">
                <a:solidFill>
                  <a:srgbClr val="002776"/>
                </a:solidFill>
                <a:latin typeface="Tahoma" pitchFamily="34" charset="0"/>
              </a:rPr>
              <a:pPr/>
              <a:t>10</a:t>
            </a:fld>
            <a:endParaRPr lang="it-IT" altLang="it-IT" sz="1000" smtClean="0">
              <a:solidFill>
                <a:srgbClr val="002776"/>
              </a:solidFill>
              <a:latin typeface="Tahoma" pitchFamily="34" charset="0"/>
            </a:endParaRPr>
          </a:p>
        </p:txBody>
      </p:sp>
      <p:sp>
        <p:nvSpPr>
          <p:cNvPr id="10" name="Titolo 1"/>
          <p:cNvSpPr txBox="1">
            <a:spLocks/>
          </p:cNvSpPr>
          <p:nvPr/>
        </p:nvSpPr>
        <p:spPr bwMode="auto">
          <a:xfrm>
            <a:off x="303116" y="188640"/>
            <a:ext cx="8534400" cy="633636"/>
          </a:xfrm>
          <a:prstGeom prst="rect">
            <a:avLst/>
          </a:prstGeom>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400">
                <a:solidFill>
                  <a:srgbClr val="0B3066"/>
                </a:solidFill>
                <a:latin typeface="+mj-lt"/>
                <a:ea typeface="+mj-ea"/>
                <a:cs typeface="ＭＳ Ｐゴシック"/>
              </a:defRPr>
            </a:lvl1pPr>
            <a:lvl2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2pPr>
            <a:lvl3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3pPr>
            <a:lvl4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4pPr>
            <a:lvl5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5pPr>
            <a:lvl6pPr marL="457200" algn="l" rtl="0" fontAlgn="base">
              <a:spcBef>
                <a:spcPct val="0"/>
              </a:spcBef>
              <a:spcAft>
                <a:spcPct val="0"/>
              </a:spcAft>
              <a:defRPr sz="2600">
                <a:solidFill>
                  <a:srgbClr val="0B3066"/>
                </a:solidFill>
                <a:latin typeface="Tahoma" charset="0"/>
                <a:ea typeface="ＭＳ Ｐゴシック" charset="-128"/>
              </a:defRPr>
            </a:lvl6pPr>
            <a:lvl7pPr marL="914400" algn="l" rtl="0" fontAlgn="base">
              <a:spcBef>
                <a:spcPct val="0"/>
              </a:spcBef>
              <a:spcAft>
                <a:spcPct val="0"/>
              </a:spcAft>
              <a:defRPr sz="2600">
                <a:solidFill>
                  <a:srgbClr val="0B3066"/>
                </a:solidFill>
                <a:latin typeface="Tahoma" charset="0"/>
                <a:ea typeface="ＭＳ Ｐゴシック" charset="-128"/>
              </a:defRPr>
            </a:lvl7pPr>
            <a:lvl8pPr marL="1371600" algn="l" rtl="0" fontAlgn="base">
              <a:spcBef>
                <a:spcPct val="0"/>
              </a:spcBef>
              <a:spcAft>
                <a:spcPct val="0"/>
              </a:spcAft>
              <a:defRPr sz="2600">
                <a:solidFill>
                  <a:srgbClr val="0B3066"/>
                </a:solidFill>
                <a:latin typeface="Tahoma" charset="0"/>
                <a:ea typeface="ＭＳ Ｐゴシック" charset="-128"/>
              </a:defRPr>
            </a:lvl8pPr>
            <a:lvl9pPr marL="1828800" algn="l" rtl="0" fontAlgn="base">
              <a:spcBef>
                <a:spcPct val="0"/>
              </a:spcBef>
              <a:spcAft>
                <a:spcPct val="0"/>
              </a:spcAft>
              <a:defRPr sz="2600">
                <a:solidFill>
                  <a:srgbClr val="0B3066"/>
                </a:solidFill>
                <a:latin typeface="Tahoma" charset="0"/>
                <a:ea typeface="ＭＳ Ｐゴシック" charset="-128"/>
              </a:defRPr>
            </a:lvl9pPr>
          </a:lstStyle>
          <a:p>
            <a:pPr>
              <a:defRPr/>
            </a:pPr>
            <a:r>
              <a:rPr lang="it-IT" altLang="it-IT" b="1" kern="0" dirty="0"/>
              <a:t>Stime del Gap IVA – Commissione </a:t>
            </a:r>
            <a:r>
              <a:rPr lang="it-IT" altLang="it-IT" b="1" kern="0" dirty="0" smtClean="0"/>
              <a:t>Europea</a:t>
            </a:r>
            <a:endParaRPr lang="it-IT" altLang="it-IT" b="1" kern="0" dirty="0"/>
          </a:p>
        </p:txBody>
      </p:sp>
      <p:sp>
        <p:nvSpPr>
          <p:cNvPr id="5" name="Rettangolo 4"/>
          <p:cNvSpPr/>
          <p:nvPr/>
        </p:nvSpPr>
        <p:spPr>
          <a:xfrm>
            <a:off x="6012160" y="1235780"/>
            <a:ext cx="1512168" cy="369332"/>
          </a:xfrm>
          <a:prstGeom prst="rect">
            <a:avLst/>
          </a:prstGeom>
        </p:spPr>
        <p:txBody>
          <a:bodyPr wrap="square" rtlCol="0" anchor="ctr">
            <a:spAutoFit/>
          </a:bodyPr>
          <a:lstStyle/>
          <a:p>
            <a:pPr algn="ctr"/>
            <a:endParaRPr lang="it-IT" dirty="0" smtClean="0"/>
          </a:p>
        </p:txBody>
      </p:sp>
      <p:graphicFrame>
        <p:nvGraphicFramePr>
          <p:cNvPr id="12" name="Grafico 11"/>
          <p:cNvGraphicFramePr>
            <a:graphicFrameLocks/>
          </p:cNvGraphicFramePr>
          <p:nvPr>
            <p:extLst>
              <p:ext uri="{D42A27DB-BD31-4B8C-83A1-F6EECF244321}">
                <p14:modId xmlns:p14="http://schemas.microsoft.com/office/powerpoint/2010/main" val="3046457808"/>
              </p:ext>
            </p:extLst>
          </p:nvPr>
        </p:nvGraphicFramePr>
        <p:xfrm>
          <a:off x="467544" y="908720"/>
          <a:ext cx="8208912" cy="3558245"/>
        </p:xfrm>
        <a:graphic>
          <a:graphicData uri="http://schemas.openxmlformats.org/drawingml/2006/chart">
            <c:chart xmlns:c="http://schemas.openxmlformats.org/drawingml/2006/chart" xmlns:r="http://schemas.openxmlformats.org/officeDocument/2006/relationships" r:id="rId3"/>
          </a:graphicData>
        </a:graphic>
      </p:graphicFrame>
      <p:sp>
        <p:nvSpPr>
          <p:cNvPr id="14" name="CasellaDiTesto 13"/>
          <p:cNvSpPr txBox="1"/>
          <p:nvPr/>
        </p:nvSpPr>
        <p:spPr>
          <a:xfrm>
            <a:off x="611560" y="4461782"/>
            <a:ext cx="7344816" cy="246221"/>
          </a:xfrm>
          <a:prstGeom prst="rect">
            <a:avLst/>
          </a:prstGeom>
          <a:noFill/>
        </p:spPr>
        <p:txBody>
          <a:bodyPr wrap="square" rtlCol="0">
            <a:spAutoFit/>
          </a:bodyPr>
          <a:lstStyle/>
          <a:p>
            <a:pPr eaLnBrk="0" fontAlgn="base" hangingPunct="0">
              <a:spcBef>
                <a:spcPct val="0"/>
              </a:spcBef>
              <a:spcAft>
                <a:spcPct val="0"/>
              </a:spcAft>
            </a:pPr>
            <a:r>
              <a:rPr lang="it-IT" sz="1000" dirty="0" smtClean="0">
                <a:solidFill>
                  <a:srgbClr val="002776"/>
                </a:solidFill>
              </a:rPr>
              <a:t>Fonte: </a:t>
            </a:r>
            <a:r>
              <a:rPr lang="it-IT" sz="1000" dirty="0" smtClean="0">
                <a:solidFill>
                  <a:srgbClr val="002776"/>
                </a:solidFill>
                <a:latin typeface="Arial" charset="0"/>
              </a:rPr>
              <a:t>CASE, “</a:t>
            </a:r>
            <a:r>
              <a:rPr lang="it-IT" sz="1000" dirty="0" err="1" smtClean="0">
                <a:solidFill>
                  <a:srgbClr val="002776"/>
                </a:solidFill>
                <a:latin typeface="Arial" charset="0"/>
              </a:rPr>
              <a:t>Study</a:t>
            </a:r>
            <a:r>
              <a:rPr lang="it-IT" sz="1000" dirty="0" smtClean="0">
                <a:solidFill>
                  <a:srgbClr val="002776"/>
                </a:solidFill>
                <a:latin typeface="Arial" charset="0"/>
              </a:rPr>
              <a:t> and Reports on the VAT Gap in the EU-28 </a:t>
            </a:r>
            <a:r>
              <a:rPr lang="it-IT" sz="1000" dirty="0" err="1" smtClean="0">
                <a:solidFill>
                  <a:srgbClr val="002776"/>
                </a:solidFill>
                <a:latin typeface="Arial" charset="0"/>
              </a:rPr>
              <a:t>Member</a:t>
            </a:r>
            <a:r>
              <a:rPr lang="it-IT" sz="1000" dirty="0" smtClean="0">
                <a:solidFill>
                  <a:srgbClr val="002776"/>
                </a:solidFill>
                <a:latin typeface="Arial" charset="0"/>
              </a:rPr>
              <a:t> </a:t>
            </a:r>
            <a:r>
              <a:rPr lang="it-IT" sz="1000" dirty="0" err="1" smtClean="0">
                <a:solidFill>
                  <a:srgbClr val="002776"/>
                </a:solidFill>
                <a:latin typeface="Arial" charset="0"/>
              </a:rPr>
              <a:t>States</a:t>
            </a:r>
            <a:r>
              <a:rPr lang="it-IT" sz="1000" dirty="0" smtClean="0">
                <a:solidFill>
                  <a:srgbClr val="002776"/>
                </a:solidFill>
                <a:latin typeface="Arial" charset="0"/>
              </a:rPr>
              <a:t>: 2018 - </a:t>
            </a:r>
            <a:r>
              <a:rPr lang="it-IT" sz="1000" dirty="0" err="1" smtClean="0">
                <a:solidFill>
                  <a:srgbClr val="002776"/>
                </a:solidFill>
                <a:latin typeface="Arial" charset="0"/>
              </a:rPr>
              <a:t>Final</a:t>
            </a:r>
            <a:r>
              <a:rPr lang="it-IT" sz="1000" dirty="0" smtClean="0">
                <a:solidFill>
                  <a:srgbClr val="002776"/>
                </a:solidFill>
                <a:latin typeface="Arial" charset="0"/>
              </a:rPr>
              <a:t> Report”, </a:t>
            </a:r>
            <a:r>
              <a:rPr lang="it-IT" sz="1000" dirty="0" err="1" smtClean="0">
                <a:solidFill>
                  <a:srgbClr val="002776"/>
                </a:solidFill>
                <a:latin typeface="Arial" charset="0"/>
              </a:rPr>
              <a:t>September</a:t>
            </a:r>
            <a:r>
              <a:rPr lang="it-IT" sz="1000" dirty="0" smtClean="0">
                <a:solidFill>
                  <a:srgbClr val="002776"/>
                </a:solidFill>
                <a:latin typeface="Arial" charset="0"/>
              </a:rPr>
              <a:t> 2018.</a:t>
            </a:r>
            <a:endParaRPr lang="it-IT" sz="1000" dirty="0">
              <a:solidFill>
                <a:srgbClr val="002776"/>
              </a:solidFill>
              <a:latin typeface="Arial" charset="0"/>
            </a:endParaRPr>
          </a:p>
        </p:txBody>
      </p:sp>
      <p:cxnSp>
        <p:nvCxnSpPr>
          <p:cNvPr id="15" name="Connettore 2 14"/>
          <p:cNvCxnSpPr/>
          <p:nvPr/>
        </p:nvCxnSpPr>
        <p:spPr bwMode="auto">
          <a:xfrm flipV="1">
            <a:off x="7740352" y="1420961"/>
            <a:ext cx="0" cy="501283"/>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sp>
        <p:nvSpPr>
          <p:cNvPr id="16" name="CasellaDiTesto 15"/>
          <p:cNvSpPr txBox="1"/>
          <p:nvPr/>
        </p:nvSpPr>
        <p:spPr>
          <a:xfrm>
            <a:off x="6996756" y="790381"/>
            <a:ext cx="1535684" cy="64633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it-IT" sz="1200" b="1" dirty="0" smtClean="0"/>
              <a:t>28,74% nel 2014 and 25,9% nel 2016 (-2,84%)</a:t>
            </a:r>
            <a:endParaRPr lang="it-IT" sz="1200" dirty="0"/>
          </a:p>
        </p:txBody>
      </p:sp>
      <p:sp>
        <p:nvSpPr>
          <p:cNvPr id="17" name="Rettangolo 16"/>
          <p:cNvSpPr/>
          <p:nvPr/>
        </p:nvSpPr>
        <p:spPr>
          <a:xfrm>
            <a:off x="179512" y="4707807"/>
            <a:ext cx="8856984" cy="1477328"/>
          </a:xfrm>
          <a:prstGeom prst="rect">
            <a:avLst/>
          </a:prstGeom>
        </p:spPr>
        <p:txBody>
          <a:bodyPr wrap="square">
            <a:spAutoFit/>
          </a:bodyPr>
          <a:lstStyle/>
          <a:p>
            <a:pPr marL="342900" indent="-342900" algn="just" eaLnBrk="0" fontAlgn="base" hangingPunct="0">
              <a:spcBef>
                <a:spcPct val="0"/>
              </a:spcBef>
              <a:spcAft>
                <a:spcPct val="0"/>
              </a:spcAft>
              <a:buFontTx/>
              <a:buChar char="•"/>
            </a:pPr>
            <a:r>
              <a:rPr lang="it-IT" sz="1800" dirty="0" smtClean="0">
                <a:solidFill>
                  <a:srgbClr val="002776"/>
                </a:solidFill>
              </a:rPr>
              <a:t>Nel 2016 in Italia, il </a:t>
            </a:r>
            <a:r>
              <a:rPr lang="it-IT" sz="1800" i="1" dirty="0" smtClean="0">
                <a:solidFill>
                  <a:srgbClr val="002776"/>
                </a:solidFill>
              </a:rPr>
              <a:t>gap, </a:t>
            </a:r>
            <a:r>
              <a:rPr lang="it-IT" sz="1800" dirty="0" smtClean="0">
                <a:solidFill>
                  <a:srgbClr val="002776"/>
                </a:solidFill>
              </a:rPr>
              <a:t>in percentuale del VTTL (</a:t>
            </a:r>
            <a:r>
              <a:rPr lang="it-IT" sz="1800" i="1" dirty="0" smtClean="0">
                <a:solidFill>
                  <a:srgbClr val="002776"/>
                </a:solidFill>
              </a:rPr>
              <a:t>VAT </a:t>
            </a:r>
            <a:r>
              <a:rPr lang="it-IT" sz="1800" i="1" dirty="0" err="1" smtClean="0">
                <a:solidFill>
                  <a:srgbClr val="002776"/>
                </a:solidFill>
              </a:rPr>
              <a:t>total</a:t>
            </a:r>
            <a:r>
              <a:rPr lang="it-IT" sz="1800" i="1" dirty="0" smtClean="0">
                <a:solidFill>
                  <a:srgbClr val="002776"/>
                </a:solidFill>
              </a:rPr>
              <a:t> </a:t>
            </a:r>
            <a:r>
              <a:rPr lang="it-IT" sz="1800" i="1" dirty="0" err="1" smtClean="0">
                <a:solidFill>
                  <a:srgbClr val="002776"/>
                </a:solidFill>
              </a:rPr>
              <a:t>theoretical</a:t>
            </a:r>
            <a:r>
              <a:rPr lang="it-IT" sz="1800" i="1" dirty="0" smtClean="0">
                <a:solidFill>
                  <a:srgbClr val="002776"/>
                </a:solidFill>
              </a:rPr>
              <a:t> </a:t>
            </a:r>
            <a:r>
              <a:rPr lang="it-IT" sz="1800" i="1" dirty="0" err="1" smtClean="0">
                <a:solidFill>
                  <a:srgbClr val="002776"/>
                </a:solidFill>
              </a:rPr>
              <a:t>liability</a:t>
            </a:r>
            <a:r>
              <a:rPr lang="it-IT" sz="1800" dirty="0" smtClean="0">
                <a:solidFill>
                  <a:srgbClr val="002776"/>
                </a:solidFill>
              </a:rPr>
              <a:t>), si è ridotto del 2,8% rispetto al 2012. Tuttavia resta al di sopra dell’EU-27 di 13,6 pp. </a:t>
            </a:r>
          </a:p>
          <a:p>
            <a:pPr marL="342900" indent="-342900" algn="just" eaLnBrk="0" fontAlgn="base" hangingPunct="0">
              <a:spcBef>
                <a:spcPct val="0"/>
              </a:spcBef>
              <a:spcAft>
                <a:spcPct val="0"/>
              </a:spcAft>
              <a:buFontTx/>
              <a:buChar char="•"/>
            </a:pPr>
            <a:r>
              <a:rPr lang="it-IT" sz="1800" dirty="0" smtClean="0">
                <a:solidFill>
                  <a:srgbClr val="002776"/>
                </a:solidFill>
              </a:rPr>
              <a:t>In valore assoluto </a:t>
            </a:r>
            <a:r>
              <a:rPr lang="it-IT" sz="1800" b="1" dirty="0" smtClean="0">
                <a:solidFill>
                  <a:srgbClr val="002776"/>
                </a:solidFill>
              </a:rPr>
              <a:t>il </a:t>
            </a:r>
            <a:r>
              <a:rPr lang="it-IT" sz="1800" b="1" i="1" dirty="0" smtClean="0">
                <a:solidFill>
                  <a:srgbClr val="002776"/>
                </a:solidFill>
              </a:rPr>
              <a:t>gap</a:t>
            </a:r>
            <a:r>
              <a:rPr lang="it-IT" sz="1800" b="1" dirty="0" smtClean="0">
                <a:solidFill>
                  <a:srgbClr val="002776"/>
                </a:solidFill>
              </a:rPr>
              <a:t> IVA gap è il più alto dell’UE</a:t>
            </a:r>
            <a:r>
              <a:rPr lang="it-IT" sz="1800" dirty="0" smtClean="0">
                <a:solidFill>
                  <a:srgbClr val="002776"/>
                </a:solidFill>
              </a:rPr>
              <a:t>, ma si osserva una diminuzione </a:t>
            </a:r>
            <a:r>
              <a:rPr lang="it-IT" sz="1800" b="1" dirty="0" smtClean="0">
                <a:solidFill>
                  <a:srgbClr val="002776"/>
                </a:solidFill>
              </a:rPr>
              <a:t>di 2,8 miliardi di euro</a:t>
            </a:r>
            <a:r>
              <a:rPr lang="it-IT" sz="1800" dirty="0" smtClean="0">
                <a:solidFill>
                  <a:srgbClr val="002776"/>
                </a:solidFill>
              </a:rPr>
              <a:t> (da 38,8 miliardi nel 2012 a 36 miliardi nel 2016). </a:t>
            </a:r>
            <a:endParaRPr lang="it-IT" sz="1800" dirty="0">
              <a:solidFill>
                <a:srgbClr val="002776"/>
              </a:solidFill>
            </a:endParaRPr>
          </a:p>
        </p:txBody>
      </p:sp>
      <p:sp>
        <p:nvSpPr>
          <p:cNvPr id="11" name="Segnaposto piè di pagina 4"/>
          <p:cNvSpPr>
            <a:spLocks noGrp="1"/>
          </p:cNvSpPr>
          <p:nvPr>
            <p:ph type="ftr" sz="quarter" idx="11"/>
          </p:nvPr>
        </p:nvSpPr>
        <p:spPr>
          <a:xfrm>
            <a:off x="6053138" y="6227763"/>
            <a:ext cx="2840037" cy="190500"/>
          </a:xfrm>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13" name="Segnaposto data 3"/>
          <p:cNvSpPr>
            <a:spLocks noGrp="1"/>
          </p:cNvSpPr>
          <p:nvPr>
            <p:ph type="dt" sz="half" idx="10"/>
          </p:nvPr>
        </p:nvSpPr>
        <p:spPr>
          <a:xfrm>
            <a:off x="6053138" y="6456363"/>
            <a:ext cx="2840037" cy="141287"/>
          </a:xfrm>
        </p:spPr>
        <p:txBody>
          <a:bodyPr/>
          <a:lstStyle/>
          <a:p>
            <a:pPr>
              <a:defRPr/>
            </a:pPr>
            <a:r>
              <a:rPr lang="it-IT" dirty="0" smtClean="0"/>
              <a:t>Roma, 31 Ottobre </a:t>
            </a:r>
            <a:r>
              <a:rPr lang="it-IT" dirty="0"/>
              <a:t>2018</a:t>
            </a:r>
          </a:p>
        </p:txBody>
      </p:sp>
    </p:spTree>
    <p:extLst>
      <p:ext uri="{BB962C8B-B14F-4D97-AF65-F5344CB8AC3E}">
        <p14:creationId xmlns:p14="http://schemas.microsoft.com/office/powerpoint/2010/main" val="374003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egnaposto contenuto 2"/>
          <p:cNvSpPr>
            <a:spLocks noGrp="1"/>
          </p:cNvSpPr>
          <p:nvPr>
            <p:ph idx="1"/>
          </p:nvPr>
        </p:nvSpPr>
        <p:spPr bwMode="auto">
          <a:xfrm>
            <a:off x="107504" y="929059"/>
            <a:ext cx="8856984" cy="506952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a:r>
              <a:rPr lang="it-IT" sz="2000" dirty="0" smtClean="0"/>
              <a:t>La stima del </a:t>
            </a:r>
            <a:r>
              <a:rPr lang="it-IT" sz="2000" i="1" dirty="0" smtClean="0"/>
              <a:t>gap</a:t>
            </a:r>
            <a:r>
              <a:rPr lang="it-IT" sz="2000" dirty="0" smtClean="0"/>
              <a:t> IVA è pari a circa 34,8 miliardi di euro e può essere suddiviso nelle componenti che seguono:</a:t>
            </a:r>
          </a:p>
          <a:p>
            <a:pPr marL="973138" indent="-284163" algn="just">
              <a:lnSpc>
                <a:spcPct val="114000"/>
              </a:lnSpc>
              <a:buFont typeface="Wingdings" panose="05000000000000000000" pitchFamily="2" charset="2"/>
              <a:buChar char="Ø"/>
            </a:pPr>
            <a:r>
              <a:rPr lang="it-IT" sz="1600" dirty="0" smtClean="0"/>
              <a:t>Evasione da </a:t>
            </a:r>
            <a:r>
              <a:rPr lang="it-IT" sz="1600" i="1" dirty="0" smtClean="0"/>
              <a:t>omessa fatturazione,</a:t>
            </a:r>
            <a:r>
              <a:rPr lang="it-IT" sz="1600" dirty="0" smtClean="0"/>
              <a:t> ovvero "</a:t>
            </a:r>
            <a:r>
              <a:rPr lang="it-IT" sz="1600" i="1" dirty="0" smtClean="0"/>
              <a:t>evasione con consenso</a:t>
            </a:r>
            <a:r>
              <a:rPr lang="it-IT" sz="1600" dirty="0" smtClean="0"/>
              <a:t>” (di entrambe le parti, venditore e compratore, riguardo l’importo da fatturare): circa 13,2 miliardi di euro</a:t>
            </a:r>
          </a:p>
          <a:p>
            <a:pPr marL="973138" indent="-284163" algn="just">
              <a:lnSpc>
                <a:spcPct val="114000"/>
              </a:lnSpc>
              <a:buFont typeface="Wingdings" panose="05000000000000000000" pitchFamily="2" charset="2"/>
              <a:buChar char="Ø"/>
            </a:pPr>
            <a:r>
              <a:rPr lang="it-IT" sz="1600" dirty="0" smtClean="0"/>
              <a:t>Evasione da </a:t>
            </a:r>
            <a:r>
              <a:rPr lang="it-IT" sz="1600" i="1" dirty="0" smtClean="0"/>
              <a:t>omessa dichiarazione</a:t>
            </a:r>
            <a:r>
              <a:rPr lang="it-IT" sz="1600" dirty="0" smtClean="0"/>
              <a:t>, ovvero "</a:t>
            </a:r>
            <a:r>
              <a:rPr lang="it-IT" sz="1600" i="1" dirty="0" smtClean="0"/>
              <a:t>evasione senza consenso</a:t>
            </a:r>
            <a:r>
              <a:rPr lang="it-IT" sz="1600" dirty="0" smtClean="0"/>
              <a:t>” (evasione perpetrata unilateralmente dal venditore): circa 13,2 miliardi di euro;</a:t>
            </a:r>
          </a:p>
          <a:p>
            <a:pPr marL="973138" indent="-284163" algn="just">
              <a:lnSpc>
                <a:spcPct val="114000"/>
              </a:lnSpc>
              <a:buFont typeface="Wingdings" panose="05000000000000000000" pitchFamily="2" charset="2"/>
              <a:buChar char="Ø"/>
            </a:pPr>
            <a:r>
              <a:rPr lang="it-IT" sz="1600" dirty="0" smtClean="0"/>
              <a:t>Evasione da </a:t>
            </a:r>
            <a:r>
              <a:rPr lang="it-IT" sz="1600" i="1" dirty="0" smtClean="0"/>
              <a:t>omesso versamento</a:t>
            </a:r>
            <a:r>
              <a:rPr lang="it-IT" sz="1600" dirty="0" smtClean="0"/>
              <a:t>: circa 8,4 miliardi di euro. </a:t>
            </a:r>
          </a:p>
          <a:p>
            <a:pPr algn="just"/>
            <a:r>
              <a:rPr lang="it-IT" sz="2000" dirty="0" smtClean="0"/>
              <a:t>Un efficace contrasto all’evasione </a:t>
            </a:r>
            <a:r>
              <a:rPr lang="it-IT" sz="2000" dirty="0"/>
              <a:t>da omessa fatturazione, basata sul consenso tra operatori </a:t>
            </a:r>
            <a:r>
              <a:rPr lang="it-IT" sz="2000" dirty="0" smtClean="0"/>
              <a:t>economici, è estremamente difficile da realizzare a seguito dell’accordo tra le parti della transazione (evasione con consenso).</a:t>
            </a:r>
          </a:p>
          <a:p>
            <a:pPr algn="just"/>
            <a:r>
              <a:rPr lang="it-IT" sz="2000" dirty="0" smtClean="0"/>
              <a:t>Per contrastare l’evasione da omessa dichiarazione e omesso versamento, sono state introdotte in Italia numerose misure che hanno contribuito alla significativa riduzione del gap IVA.</a:t>
            </a:r>
            <a:endParaRPr lang="it-IT" sz="1800" dirty="0" smtClean="0"/>
          </a:p>
          <a:p>
            <a:pPr marL="0" indent="0" algn="just">
              <a:lnSpc>
                <a:spcPct val="114000"/>
              </a:lnSpc>
              <a:buNone/>
            </a:pPr>
            <a:endParaRPr lang="it-IT" sz="1800" dirty="0" smtClean="0"/>
          </a:p>
          <a:p>
            <a:pPr algn="just">
              <a:lnSpc>
                <a:spcPct val="114000"/>
              </a:lnSpc>
            </a:pPr>
            <a:endParaRPr lang="it-IT" sz="1800" dirty="0" smtClean="0"/>
          </a:p>
          <a:p>
            <a:pPr marL="0" indent="0" algn="just">
              <a:lnSpc>
                <a:spcPct val="114000"/>
              </a:lnSpc>
              <a:buNone/>
            </a:pPr>
            <a:endParaRPr lang="it-IT" sz="1800" dirty="0"/>
          </a:p>
        </p:txBody>
      </p:sp>
      <p:sp>
        <p:nvSpPr>
          <p:cNvPr id="6148"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B53C774-AA17-462A-8CB1-E0E50028C165}" type="slidenum">
              <a:rPr lang="it-IT" altLang="it-IT" sz="1000" smtClean="0">
                <a:solidFill>
                  <a:srgbClr val="002776"/>
                </a:solidFill>
                <a:latin typeface="Tahoma" pitchFamily="34" charset="0"/>
              </a:rPr>
              <a:pPr/>
              <a:t>11</a:t>
            </a:fld>
            <a:endParaRPr lang="it-IT" altLang="it-IT" sz="1000" dirty="0" smtClean="0">
              <a:solidFill>
                <a:srgbClr val="002776"/>
              </a:solidFill>
              <a:latin typeface="Tahoma" pitchFamily="34" charset="0"/>
            </a:endParaRPr>
          </a:p>
        </p:txBody>
      </p:sp>
      <p:sp>
        <p:nvSpPr>
          <p:cNvPr id="5" name="Titolo 1"/>
          <p:cNvSpPr txBox="1">
            <a:spLocks/>
          </p:cNvSpPr>
          <p:nvPr/>
        </p:nvSpPr>
        <p:spPr bwMode="auto">
          <a:xfrm>
            <a:off x="318993" y="260648"/>
            <a:ext cx="8534400" cy="648072"/>
          </a:xfrm>
          <a:prstGeom prst="rect">
            <a:avLst/>
          </a:prstGeom>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400">
                <a:solidFill>
                  <a:srgbClr val="0B3066"/>
                </a:solidFill>
                <a:latin typeface="+mj-lt"/>
                <a:ea typeface="+mj-ea"/>
                <a:cs typeface="ＭＳ Ｐゴシック"/>
              </a:defRPr>
            </a:lvl1pPr>
            <a:lvl2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2pPr>
            <a:lvl3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3pPr>
            <a:lvl4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4pPr>
            <a:lvl5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5pPr>
            <a:lvl6pPr marL="457200" algn="l" rtl="0" fontAlgn="base">
              <a:spcBef>
                <a:spcPct val="0"/>
              </a:spcBef>
              <a:spcAft>
                <a:spcPct val="0"/>
              </a:spcAft>
              <a:defRPr sz="2600">
                <a:solidFill>
                  <a:srgbClr val="0B3066"/>
                </a:solidFill>
                <a:latin typeface="Tahoma" charset="0"/>
                <a:ea typeface="ＭＳ Ｐゴシック" charset="-128"/>
              </a:defRPr>
            </a:lvl6pPr>
            <a:lvl7pPr marL="914400" algn="l" rtl="0" fontAlgn="base">
              <a:spcBef>
                <a:spcPct val="0"/>
              </a:spcBef>
              <a:spcAft>
                <a:spcPct val="0"/>
              </a:spcAft>
              <a:defRPr sz="2600">
                <a:solidFill>
                  <a:srgbClr val="0B3066"/>
                </a:solidFill>
                <a:latin typeface="Tahoma" charset="0"/>
                <a:ea typeface="ＭＳ Ｐゴシック" charset="-128"/>
              </a:defRPr>
            </a:lvl7pPr>
            <a:lvl8pPr marL="1371600" algn="l" rtl="0" fontAlgn="base">
              <a:spcBef>
                <a:spcPct val="0"/>
              </a:spcBef>
              <a:spcAft>
                <a:spcPct val="0"/>
              </a:spcAft>
              <a:defRPr sz="2600">
                <a:solidFill>
                  <a:srgbClr val="0B3066"/>
                </a:solidFill>
                <a:latin typeface="Tahoma" charset="0"/>
                <a:ea typeface="ＭＳ Ｐゴシック" charset="-128"/>
              </a:defRPr>
            </a:lvl8pPr>
            <a:lvl9pPr marL="1828800" algn="l" rtl="0" fontAlgn="base">
              <a:spcBef>
                <a:spcPct val="0"/>
              </a:spcBef>
              <a:spcAft>
                <a:spcPct val="0"/>
              </a:spcAft>
              <a:defRPr sz="2600">
                <a:solidFill>
                  <a:srgbClr val="0B3066"/>
                </a:solidFill>
                <a:latin typeface="Tahoma" charset="0"/>
                <a:ea typeface="ＭＳ Ｐゴシック" charset="-128"/>
              </a:defRPr>
            </a:lvl9pPr>
          </a:lstStyle>
          <a:p>
            <a:pPr>
              <a:defRPr/>
            </a:pPr>
            <a:r>
              <a:rPr lang="it-IT" b="1" kern="0" dirty="0"/>
              <a:t>Strategia di contrasto </a:t>
            </a:r>
            <a:r>
              <a:rPr lang="it-IT" b="1" kern="0" dirty="0" smtClean="0"/>
              <a:t>all’evasione del gap </a:t>
            </a:r>
            <a:r>
              <a:rPr lang="it-IT" b="1" kern="0" dirty="0"/>
              <a:t>IVA</a:t>
            </a:r>
            <a:endParaRPr lang="it-IT" altLang="it-IT" b="1" kern="0" dirty="0"/>
          </a:p>
        </p:txBody>
      </p:sp>
      <p:sp>
        <p:nvSpPr>
          <p:cNvPr id="6" name="Segnaposto piè di pagina 4"/>
          <p:cNvSpPr>
            <a:spLocks noGrp="1"/>
          </p:cNvSpPr>
          <p:nvPr>
            <p:ph type="ftr" sz="quarter" idx="11"/>
          </p:nvPr>
        </p:nvSpPr>
        <p:spPr>
          <a:xfrm>
            <a:off x="6053138" y="6227763"/>
            <a:ext cx="2840037" cy="190500"/>
          </a:xfrm>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7" name="Segnaposto data 3"/>
          <p:cNvSpPr>
            <a:spLocks noGrp="1"/>
          </p:cNvSpPr>
          <p:nvPr>
            <p:ph type="dt" sz="half" idx="10"/>
          </p:nvPr>
        </p:nvSpPr>
        <p:spPr>
          <a:xfrm>
            <a:off x="6053138" y="6456363"/>
            <a:ext cx="2840037" cy="141287"/>
          </a:xfrm>
        </p:spPr>
        <p:txBody>
          <a:bodyPr/>
          <a:lstStyle/>
          <a:p>
            <a:pPr>
              <a:defRPr/>
            </a:pPr>
            <a:r>
              <a:rPr lang="it-IT" dirty="0" smtClean="0"/>
              <a:t>Roma, 31 Ottobre </a:t>
            </a:r>
            <a:r>
              <a:rPr lang="it-IT" dirty="0"/>
              <a:t>2018</a:t>
            </a:r>
          </a:p>
        </p:txBody>
      </p:sp>
    </p:spTree>
    <p:extLst>
      <p:ext uri="{BB962C8B-B14F-4D97-AF65-F5344CB8AC3E}">
        <p14:creationId xmlns:p14="http://schemas.microsoft.com/office/powerpoint/2010/main" val="15194688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egnaposto contenuto 2"/>
          <p:cNvSpPr>
            <a:spLocks noGrp="1"/>
          </p:cNvSpPr>
          <p:nvPr>
            <p:ph idx="1"/>
          </p:nvPr>
        </p:nvSpPr>
        <p:spPr bwMode="auto">
          <a:xfrm>
            <a:off x="409516" y="548680"/>
            <a:ext cx="8385175" cy="554461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a:r>
              <a:rPr lang="it-IT" sz="2000" dirty="0" smtClean="0"/>
              <a:t>Per contrastare l’ “omesso versamento” sono state introdotte:</a:t>
            </a:r>
          </a:p>
          <a:p>
            <a:pPr marL="687388" algn="just">
              <a:buFontTx/>
              <a:buChar char="-"/>
            </a:pPr>
            <a:r>
              <a:rPr lang="it-IT" sz="2000" b="1" i="1" dirty="0"/>
              <a:t>split </a:t>
            </a:r>
            <a:r>
              <a:rPr lang="it-IT" sz="2000" b="1" i="1" dirty="0" err="1" smtClean="0"/>
              <a:t>payment</a:t>
            </a:r>
            <a:r>
              <a:rPr lang="it-IT" sz="2000" i="1" dirty="0" smtClean="0"/>
              <a:t>:</a:t>
            </a:r>
            <a:r>
              <a:rPr lang="it-IT" sz="2000" b="1" i="1" dirty="0" smtClean="0"/>
              <a:t> </a:t>
            </a:r>
            <a:r>
              <a:rPr lang="it-IT" sz="2000" dirty="0" smtClean="0"/>
              <a:t>l’onere del versamento Iva è stato spostato sui soggetti considerati maggiormente affidabili </a:t>
            </a:r>
          </a:p>
          <a:p>
            <a:pPr marL="687388" algn="just">
              <a:buFontTx/>
              <a:buChar char="-"/>
            </a:pPr>
            <a:r>
              <a:rPr lang="it-IT" sz="2000" b="1" i="1" dirty="0"/>
              <a:t>reverse </a:t>
            </a:r>
            <a:r>
              <a:rPr lang="it-IT" sz="2000" b="1" i="1" dirty="0" err="1" smtClean="0"/>
              <a:t>charge</a:t>
            </a:r>
            <a:r>
              <a:rPr lang="it-IT" sz="2000" i="1" dirty="0" smtClean="0"/>
              <a:t>:</a:t>
            </a:r>
            <a:r>
              <a:rPr lang="it-IT" sz="2000" b="1" i="1" dirty="0" smtClean="0"/>
              <a:t> </a:t>
            </a:r>
            <a:r>
              <a:rPr lang="it-IT" sz="2000" dirty="0" smtClean="0"/>
              <a:t>per alcuni settori (es. edilizia, servizi di pulizia, certificati verdi ecc.), </a:t>
            </a:r>
            <a:r>
              <a:rPr lang="it-IT" sz="2000" b="1" dirty="0" smtClean="0"/>
              <a:t> </a:t>
            </a:r>
            <a:r>
              <a:rPr lang="it-IT" sz="2000" dirty="0" smtClean="0"/>
              <a:t>l’inversione del debito Iva dal venditore all’acquirente, ritenuto più affidabile.  </a:t>
            </a:r>
          </a:p>
          <a:p>
            <a:pPr algn="just"/>
            <a:r>
              <a:rPr lang="it-IT" sz="2000" dirty="0"/>
              <a:t>Per contrastare </a:t>
            </a:r>
            <a:r>
              <a:rPr lang="it-IT" sz="2000" dirty="0" smtClean="0"/>
              <a:t>l’ “omessa dichiarazione” sono previste:</a:t>
            </a:r>
          </a:p>
          <a:p>
            <a:pPr marL="687388" algn="just">
              <a:buFontTx/>
              <a:buChar char="-"/>
            </a:pPr>
            <a:r>
              <a:rPr lang="it-IT" sz="2000" dirty="0" smtClean="0"/>
              <a:t>le </a:t>
            </a:r>
            <a:r>
              <a:rPr lang="it-IT" sz="2000" b="1" dirty="0" smtClean="0"/>
              <a:t>comunicazioni IVA </a:t>
            </a:r>
            <a:r>
              <a:rPr lang="it-IT" sz="2000" dirty="0" smtClean="0"/>
              <a:t>e le </a:t>
            </a:r>
            <a:r>
              <a:rPr lang="it-IT" sz="2000" b="1" dirty="0" smtClean="0"/>
              <a:t>liquidazioni periodiche trimestrali: </a:t>
            </a:r>
            <a:r>
              <a:rPr lang="it-IT" sz="2000" dirty="0" smtClean="0"/>
              <a:t>hanno ridotto i tempi necessari per acquisire i dati relativi a fatturazione e versamento, consentendo all’Autorità Finanziaria </a:t>
            </a:r>
            <a:r>
              <a:rPr lang="it-IT" sz="2000" dirty="0"/>
              <a:t>di comunicare tempestivamente </a:t>
            </a:r>
            <a:r>
              <a:rPr lang="it-IT" sz="2000" dirty="0" smtClean="0"/>
              <a:t>ai contribuenti eventuali irregolarità o discrepanze, allo scopo di stimolare la </a:t>
            </a:r>
            <a:r>
              <a:rPr lang="it-IT" sz="2000" i="1" dirty="0" err="1" smtClean="0"/>
              <a:t>compliance</a:t>
            </a:r>
            <a:r>
              <a:rPr lang="it-IT" sz="2000" dirty="0" smtClean="0"/>
              <a:t> volontaria. </a:t>
            </a:r>
          </a:p>
          <a:p>
            <a:pPr marL="687388" algn="just">
              <a:buFontTx/>
              <a:buChar char="-"/>
            </a:pPr>
            <a:r>
              <a:rPr lang="it-IT" sz="2000" dirty="0" smtClean="0"/>
              <a:t>obbligo di </a:t>
            </a:r>
            <a:r>
              <a:rPr lang="it-IT" sz="2000" b="1" dirty="0" smtClean="0"/>
              <a:t>fatturazione elettronica</a:t>
            </a:r>
            <a:r>
              <a:rPr lang="it-IT" sz="2000" dirty="0" smtClean="0"/>
              <a:t> introdotto dalla Legge di Bilancio 2018 per tutte le imprese a decorrere dal 1°gennaio 2019 (1°luglio 2018 per i settori dei prodotti energetici e dei subappalti pubblici).</a:t>
            </a:r>
          </a:p>
          <a:p>
            <a:pPr marL="344488" indent="0" algn="just">
              <a:buNone/>
            </a:pPr>
            <a:endParaRPr lang="it-IT" sz="2000" dirty="0" smtClean="0"/>
          </a:p>
          <a:p>
            <a:pPr algn="just"/>
            <a:endParaRPr lang="it-IT" sz="2000" dirty="0" smtClean="0"/>
          </a:p>
          <a:p>
            <a:pPr algn="just">
              <a:lnSpc>
                <a:spcPct val="114000"/>
              </a:lnSpc>
            </a:pPr>
            <a:endParaRPr lang="it-IT" sz="1800" dirty="0" smtClean="0"/>
          </a:p>
          <a:p>
            <a:pPr marL="0" indent="0" algn="just">
              <a:lnSpc>
                <a:spcPct val="114000"/>
              </a:lnSpc>
              <a:buNone/>
            </a:pPr>
            <a:endParaRPr lang="it-IT" sz="1800" dirty="0" smtClean="0"/>
          </a:p>
          <a:p>
            <a:pPr algn="just">
              <a:lnSpc>
                <a:spcPct val="114000"/>
              </a:lnSpc>
            </a:pPr>
            <a:endParaRPr lang="it-IT" sz="1800" dirty="0" smtClean="0"/>
          </a:p>
          <a:p>
            <a:pPr marL="0" indent="0" algn="just">
              <a:lnSpc>
                <a:spcPct val="114000"/>
              </a:lnSpc>
              <a:buNone/>
            </a:pPr>
            <a:endParaRPr lang="it-IT" sz="1800" dirty="0"/>
          </a:p>
        </p:txBody>
      </p:sp>
      <p:sp>
        <p:nvSpPr>
          <p:cNvPr id="6148"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B53C774-AA17-462A-8CB1-E0E50028C165}" type="slidenum">
              <a:rPr lang="it-IT" altLang="it-IT" sz="1000" smtClean="0">
                <a:solidFill>
                  <a:srgbClr val="002776"/>
                </a:solidFill>
                <a:latin typeface="Tahoma" pitchFamily="34" charset="0"/>
              </a:rPr>
              <a:pPr/>
              <a:t>12</a:t>
            </a:fld>
            <a:endParaRPr lang="it-IT" altLang="it-IT" sz="1000" smtClean="0">
              <a:solidFill>
                <a:srgbClr val="002776"/>
              </a:solidFill>
              <a:latin typeface="Tahoma" pitchFamily="34" charset="0"/>
            </a:endParaRPr>
          </a:p>
        </p:txBody>
      </p:sp>
      <p:sp>
        <p:nvSpPr>
          <p:cNvPr id="6" name="Titolo 1"/>
          <p:cNvSpPr txBox="1">
            <a:spLocks/>
          </p:cNvSpPr>
          <p:nvPr/>
        </p:nvSpPr>
        <p:spPr bwMode="auto">
          <a:xfrm>
            <a:off x="334904" y="116632"/>
            <a:ext cx="8534400" cy="648072"/>
          </a:xfrm>
          <a:prstGeom prst="rect">
            <a:avLst/>
          </a:prstGeom>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400">
                <a:solidFill>
                  <a:srgbClr val="0B3066"/>
                </a:solidFill>
                <a:latin typeface="+mj-lt"/>
                <a:ea typeface="+mj-ea"/>
                <a:cs typeface="ＭＳ Ｐゴシック"/>
              </a:defRPr>
            </a:lvl1pPr>
            <a:lvl2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2pPr>
            <a:lvl3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3pPr>
            <a:lvl4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4pPr>
            <a:lvl5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5pPr>
            <a:lvl6pPr marL="457200" algn="l" rtl="0" fontAlgn="base">
              <a:spcBef>
                <a:spcPct val="0"/>
              </a:spcBef>
              <a:spcAft>
                <a:spcPct val="0"/>
              </a:spcAft>
              <a:defRPr sz="2600">
                <a:solidFill>
                  <a:srgbClr val="0B3066"/>
                </a:solidFill>
                <a:latin typeface="Tahoma" charset="0"/>
                <a:ea typeface="ＭＳ Ｐゴシック" charset="-128"/>
              </a:defRPr>
            </a:lvl6pPr>
            <a:lvl7pPr marL="914400" algn="l" rtl="0" fontAlgn="base">
              <a:spcBef>
                <a:spcPct val="0"/>
              </a:spcBef>
              <a:spcAft>
                <a:spcPct val="0"/>
              </a:spcAft>
              <a:defRPr sz="2600">
                <a:solidFill>
                  <a:srgbClr val="0B3066"/>
                </a:solidFill>
                <a:latin typeface="Tahoma" charset="0"/>
                <a:ea typeface="ＭＳ Ｐゴシック" charset="-128"/>
              </a:defRPr>
            </a:lvl7pPr>
            <a:lvl8pPr marL="1371600" algn="l" rtl="0" fontAlgn="base">
              <a:spcBef>
                <a:spcPct val="0"/>
              </a:spcBef>
              <a:spcAft>
                <a:spcPct val="0"/>
              </a:spcAft>
              <a:defRPr sz="2600">
                <a:solidFill>
                  <a:srgbClr val="0B3066"/>
                </a:solidFill>
                <a:latin typeface="Tahoma" charset="0"/>
                <a:ea typeface="ＭＳ Ｐゴシック" charset="-128"/>
              </a:defRPr>
            </a:lvl8pPr>
            <a:lvl9pPr marL="1828800" algn="l" rtl="0" fontAlgn="base">
              <a:spcBef>
                <a:spcPct val="0"/>
              </a:spcBef>
              <a:spcAft>
                <a:spcPct val="0"/>
              </a:spcAft>
              <a:defRPr sz="2600">
                <a:solidFill>
                  <a:srgbClr val="0B3066"/>
                </a:solidFill>
                <a:latin typeface="Tahoma" charset="0"/>
                <a:ea typeface="ＭＳ Ｐゴシック" charset="-128"/>
              </a:defRPr>
            </a:lvl9pPr>
          </a:lstStyle>
          <a:p>
            <a:pPr>
              <a:defRPr/>
            </a:pPr>
            <a:r>
              <a:rPr lang="it-IT" b="1" dirty="0" smtClean="0"/>
              <a:t>Strategia di contrasto all’evasione IVA</a:t>
            </a:r>
            <a:endParaRPr lang="it-IT" altLang="it-IT" b="1" i="1" kern="0" dirty="0">
              <a:cs typeface="+mj-cs"/>
            </a:endParaRPr>
          </a:p>
        </p:txBody>
      </p:sp>
      <p:sp>
        <p:nvSpPr>
          <p:cNvPr id="5" name="Segnaposto piè di pagina 4"/>
          <p:cNvSpPr>
            <a:spLocks noGrp="1"/>
          </p:cNvSpPr>
          <p:nvPr>
            <p:ph type="ftr" sz="quarter" idx="11"/>
          </p:nvPr>
        </p:nvSpPr>
        <p:spPr>
          <a:xfrm>
            <a:off x="6053138" y="6227763"/>
            <a:ext cx="2840037" cy="190500"/>
          </a:xfrm>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7" name="Segnaposto data 3"/>
          <p:cNvSpPr>
            <a:spLocks noGrp="1"/>
          </p:cNvSpPr>
          <p:nvPr>
            <p:ph type="dt" sz="half" idx="10"/>
          </p:nvPr>
        </p:nvSpPr>
        <p:spPr>
          <a:xfrm>
            <a:off x="6053138" y="6456363"/>
            <a:ext cx="2840037" cy="141287"/>
          </a:xfrm>
        </p:spPr>
        <p:txBody>
          <a:bodyPr/>
          <a:lstStyle/>
          <a:p>
            <a:pPr>
              <a:defRPr/>
            </a:pPr>
            <a:r>
              <a:rPr lang="it-IT" dirty="0" smtClean="0"/>
              <a:t>Roma, 31 Ottobre </a:t>
            </a:r>
            <a:r>
              <a:rPr lang="it-IT" dirty="0"/>
              <a:t>2018</a:t>
            </a:r>
          </a:p>
        </p:txBody>
      </p:sp>
    </p:spTree>
    <p:extLst>
      <p:ext uri="{BB962C8B-B14F-4D97-AF65-F5344CB8AC3E}">
        <p14:creationId xmlns:p14="http://schemas.microsoft.com/office/powerpoint/2010/main" val="13133885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egnaposto contenuto 2"/>
          <p:cNvSpPr>
            <a:spLocks noGrp="1"/>
          </p:cNvSpPr>
          <p:nvPr>
            <p:ph idx="1"/>
          </p:nvPr>
        </p:nvSpPr>
        <p:spPr bwMode="auto">
          <a:xfrm>
            <a:off x="251520" y="807745"/>
            <a:ext cx="8642891" cy="506952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just">
              <a:buNone/>
            </a:pPr>
            <a:r>
              <a:rPr lang="it-IT" sz="2000" dirty="0" smtClean="0"/>
              <a:t>In relazione all’ “omesso versamento”</a:t>
            </a:r>
          </a:p>
          <a:p>
            <a:pPr lvl="0" algn="just"/>
            <a:r>
              <a:rPr lang="it-IT" sz="2000" dirty="0" smtClean="0"/>
              <a:t>Il meccanismo dello </a:t>
            </a:r>
            <a:r>
              <a:rPr lang="it-IT" sz="2000" i="1" dirty="0" smtClean="0"/>
              <a:t>split </a:t>
            </a:r>
            <a:r>
              <a:rPr lang="it-IT" sz="2000" i="1" dirty="0" err="1" smtClean="0"/>
              <a:t>payment</a:t>
            </a:r>
            <a:r>
              <a:rPr lang="it-IT" sz="2000" dirty="0" smtClean="0"/>
              <a:t>  è stato introdotto dalla Legge di Bilancio 2015 per gli acquisti di beni e servizi da parte della Pubblica Amministrazione (transazioni B2G) </a:t>
            </a:r>
          </a:p>
          <a:p>
            <a:pPr lvl="0" algn="just"/>
            <a:r>
              <a:rPr lang="it-IT" sz="2000" dirty="0" smtClean="0"/>
              <a:t>I soggetti pubblici effettuano una scissione del pagamento:</a:t>
            </a:r>
          </a:p>
          <a:p>
            <a:pPr marL="711200" lvl="0" algn="just">
              <a:buFont typeface="Wingdings" panose="05000000000000000000" pitchFamily="2" charset="2"/>
              <a:buChar char="ü"/>
            </a:pPr>
            <a:r>
              <a:rPr lang="it-IT" sz="2000" dirty="0" smtClean="0"/>
              <a:t>il pagamento ai fornitori del solo corrispettivo pattuito (imponibile)</a:t>
            </a:r>
          </a:p>
          <a:p>
            <a:pPr marL="711200" lvl="0" algn="just">
              <a:buFont typeface="Wingdings" panose="05000000000000000000" pitchFamily="2" charset="2"/>
              <a:buChar char="ü"/>
            </a:pPr>
            <a:r>
              <a:rPr lang="it-IT" sz="2000" dirty="0" smtClean="0"/>
              <a:t>l’IVA (imposta) viene versata direttamente allo Stato su un conto corrente di tesoreria.</a:t>
            </a:r>
          </a:p>
          <a:p>
            <a:pPr algn="just"/>
            <a:r>
              <a:rPr lang="it-IT" sz="2000" dirty="0" smtClean="0"/>
              <a:t>La misura trova la sua </a:t>
            </a:r>
            <a:r>
              <a:rPr lang="it-IT" sz="2000" i="1" dirty="0" smtClean="0"/>
              <a:t>ratio</a:t>
            </a:r>
            <a:r>
              <a:rPr lang="it-IT" sz="2000" dirty="0" smtClean="0"/>
              <a:t> nella considerazione che i fornitori hanno una propensione alla </a:t>
            </a:r>
            <a:r>
              <a:rPr lang="it-IT" sz="2000" i="1" dirty="0" err="1" smtClean="0"/>
              <a:t>tax</a:t>
            </a:r>
            <a:r>
              <a:rPr lang="it-IT" sz="2000" i="1" dirty="0" smtClean="0"/>
              <a:t> </a:t>
            </a:r>
            <a:r>
              <a:rPr lang="it-IT" sz="2000" i="1" dirty="0" err="1" smtClean="0"/>
              <a:t>compliance</a:t>
            </a:r>
            <a:r>
              <a:rPr lang="it-IT" sz="2000" dirty="0" smtClean="0"/>
              <a:t> inferiore a quella della pubblica amministrazione.</a:t>
            </a:r>
          </a:p>
          <a:p>
            <a:pPr algn="just"/>
            <a:r>
              <a:rPr lang="it-IT" sz="2000" b="1" dirty="0" smtClean="0">
                <a:cs typeface="ＭＳ Ｐゴシック"/>
              </a:rPr>
              <a:t>Valutazione ex-post</a:t>
            </a:r>
            <a:r>
              <a:rPr lang="it-IT" sz="2000" dirty="0" smtClean="0">
                <a:cs typeface="ＭＳ Ｐゴシック"/>
              </a:rPr>
              <a:t>: al netto dell’effetto ciclo, l’incremento netto del gettito IVA (2014/2016) riconducibile alle misure introdotte è stimato in circa</a:t>
            </a:r>
            <a:r>
              <a:rPr lang="it-IT" sz="2000" b="1" dirty="0" smtClean="0">
                <a:cs typeface="ＭＳ Ｐゴシック"/>
              </a:rPr>
              <a:t> 3,6 miliardi di euro</a:t>
            </a:r>
            <a:r>
              <a:rPr lang="it-IT" sz="2000" dirty="0" smtClean="0">
                <a:cs typeface="ＭＳ Ｐゴシック"/>
              </a:rPr>
              <a:t> (</a:t>
            </a:r>
            <a:r>
              <a:rPr lang="it-IT" sz="2000" dirty="0" smtClean="0"/>
              <a:t>2.5 </a:t>
            </a:r>
            <a:r>
              <a:rPr lang="it-IT" sz="2000" dirty="0" err="1" smtClean="0"/>
              <a:t>mld</a:t>
            </a:r>
            <a:r>
              <a:rPr lang="it-IT" sz="2000" dirty="0" smtClean="0"/>
              <a:t> nel 2015 e 1 </a:t>
            </a:r>
            <a:r>
              <a:rPr lang="it-IT" sz="2000" dirty="0" err="1" smtClean="0"/>
              <a:t>mld</a:t>
            </a:r>
            <a:r>
              <a:rPr lang="it-IT" sz="2000" dirty="0" smtClean="0"/>
              <a:t> nel 2016</a:t>
            </a:r>
            <a:r>
              <a:rPr lang="it-IT" sz="2000" dirty="0" smtClean="0">
                <a:cs typeface="ＭＳ Ｐゴシック"/>
              </a:rPr>
              <a:t>).    </a:t>
            </a:r>
          </a:p>
          <a:p>
            <a:pPr algn="just"/>
            <a:endParaRPr lang="it-IT" sz="2000" dirty="0" smtClean="0">
              <a:cs typeface="ＭＳ Ｐゴシック"/>
            </a:endParaRPr>
          </a:p>
          <a:p>
            <a:pPr algn="just"/>
            <a:endParaRPr lang="it-IT" sz="2000" dirty="0" smtClean="0"/>
          </a:p>
          <a:p>
            <a:pPr algn="just"/>
            <a:endParaRPr lang="it-IT" sz="2000" dirty="0" smtClean="0"/>
          </a:p>
          <a:p>
            <a:pPr lvl="0" algn="just"/>
            <a:endParaRPr lang="it-IT" sz="2000" dirty="0" smtClean="0"/>
          </a:p>
          <a:p>
            <a:pPr marL="344488" indent="0" algn="just">
              <a:buNone/>
            </a:pPr>
            <a:endParaRPr lang="it-IT" sz="2000" dirty="0" smtClean="0"/>
          </a:p>
          <a:p>
            <a:pPr algn="just"/>
            <a:endParaRPr lang="it-IT" sz="2000" dirty="0" smtClean="0"/>
          </a:p>
          <a:p>
            <a:pPr algn="just">
              <a:lnSpc>
                <a:spcPct val="114000"/>
              </a:lnSpc>
            </a:pPr>
            <a:endParaRPr lang="it-IT" sz="1800" dirty="0" smtClean="0"/>
          </a:p>
          <a:p>
            <a:pPr marL="0" indent="0" algn="just">
              <a:lnSpc>
                <a:spcPct val="114000"/>
              </a:lnSpc>
              <a:buNone/>
            </a:pPr>
            <a:endParaRPr lang="it-IT" sz="1800" dirty="0" smtClean="0"/>
          </a:p>
          <a:p>
            <a:pPr algn="just">
              <a:lnSpc>
                <a:spcPct val="114000"/>
              </a:lnSpc>
            </a:pPr>
            <a:endParaRPr lang="it-IT" sz="1800" dirty="0" smtClean="0"/>
          </a:p>
          <a:p>
            <a:pPr marL="0" indent="0" algn="just">
              <a:lnSpc>
                <a:spcPct val="114000"/>
              </a:lnSpc>
              <a:buNone/>
            </a:pPr>
            <a:endParaRPr lang="it-IT" sz="1800" dirty="0"/>
          </a:p>
        </p:txBody>
      </p:sp>
      <p:sp>
        <p:nvSpPr>
          <p:cNvPr id="6148"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B53C774-AA17-462A-8CB1-E0E50028C165}" type="slidenum">
              <a:rPr lang="it-IT" altLang="it-IT" sz="1000" smtClean="0">
                <a:solidFill>
                  <a:srgbClr val="002776"/>
                </a:solidFill>
                <a:latin typeface="Tahoma" pitchFamily="34" charset="0"/>
              </a:rPr>
              <a:pPr/>
              <a:t>13</a:t>
            </a:fld>
            <a:endParaRPr lang="it-IT" altLang="it-IT" sz="1000" smtClean="0">
              <a:solidFill>
                <a:srgbClr val="002776"/>
              </a:solidFill>
              <a:latin typeface="Tahoma" pitchFamily="34" charset="0"/>
            </a:endParaRPr>
          </a:p>
        </p:txBody>
      </p:sp>
      <p:sp>
        <p:nvSpPr>
          <p:cNvPr id="6" name="Titolo 1"/>
          <p:cNvSpPr txBox="1">
            <a:spLocks/>
          </p:cNvSpPr>
          <p:nvPr/>
        </p:nvSpPr>
        <p:spPr bwMode="auto">
          <a:xfrm>
            <a:off x="318992" y="260648"/>
            <a:ext cx="8645495" cy="648072"/>
          </a:xfrm>
          <a:prstGeom prst="rect">
            <a:avLst/>
          </a:prstGeom>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400">
                <a:solidFill>
                  <a:srgbClr val="0B3066"/>
                </a:solidFill>
                <a:latin typeface="+mj-lt"/>
                <a:ea typeface="+mj-ea"/>
                <a:cs typeface="ＭＳ Ｐゴシック"/>
              </a:defRPr>
            </a:lvl1pPr>
            <a:lvl2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2pPr>
            <a:lvl3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3pPr>
            <a:lvl4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4pPr>
            <a:lvl5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5pPr>
            <a:lvl6pPr marL="457200" algn="l" rtl="0" fontAlgn="base">
              <a:spcBef>
                <a:spcPct val="0"/>
              </a:spcBef>
              <a:spcAft>
                <a:spcPct val="0"/>
              </a:spcAft>
              <a:defRPr sz="2600">
                <a:solidFill>
                  <a:srgbClr val="0B3066"/>
                </a:solidFill>
                <a:latin typeface="Tahoma" charset="0"/>
                <a:ea typeface="ＭＳ Ｐゴシック" charset="-128"/>
              </a:defRPr>
            </a:lvl6pPr>
            <a:lvl7pPr marL="914400" algn="l" rtl="0" fontAlgn="base">
              <a:spcBef>
                <a:spcPct val="0"/>
              </a:spcBef>
              <a:spcAft>
                <a:spcPct val="0"/>
              </a:spcAft>
              <a:defRPr sz="2600">
                <a:solidFill>
                  <a:srgbClr val="0B3066"/>
                </a:solidFill>
                <a:latin typeface="Tahoma" charset="0"/>
                <a:ea typeface="ＭＳ Ｐゴシック" charset="-128"/>
              </a:defRPr>
            </a:lvl7pPr>
            <a:lvl8pPr marL="1371600" algn="l" rtl="0" fontAlgn="base">
              <a:spcBef>
                <a:spcPct val="0"/>
              </a:spcBef>
              <a:spcAft>
                <a:spcPct val="0"/>
              </a:spcAft>
              <a:defRPr sz="2600">
                <a:solidFill>
                  <a:srgbClr val="0B3066"/>
                </a:solidFill>
                <a:latin typeface="Tahoma" charset="0"/>
                <a:ea typeface="ＭＳ Ｐゴシック" charset="-128"/>
              </a:defRPr>
            </a:lvl8pPr>
            <a:lvl9pPr marL="1828800" algn="l" rtl="0" fontAlgn="base">
              <a:spcBef>
                <a:spcPct val="0"/>
              </a:spcBef>
              <a:spcAft>
                <a:spcPct val="0"/>
              </a:spcAft>
              <a:defRPr sz="2600">
                <a:solidFill>
                  <a:srgbClr val="0B3066"/>
                </a:solidFill>
                <a:latin typeface="Tahoma" charset="0"/>
                <a:ea typeface="ＭＳ Ｐゴシック" charset="-128"/>
              </a:defRPr>
            </a:lvl9pPr>
          </a:lstStyle>
          <a:p>
            <a:pPr>
              <a:defRPr/>
            </a:pPr>
            <a:r>
              <a:rPr lang="it-IT" b="1" dirty="0"/>
              <a:t>Strategia di contrasto all’evasione: </a:t>
            </a:r>
            <a:r>
              <a:rPr lang="it-IT" b="1" i="1" dirty="0"/>
              <a:t>split </a:t>
            </a:r>
            <a:r>
              <a:rPr lang="it-IT" b="1" i="1" dirty="0" err="1" smtClean="0"/>
              <a:t>payment</a:t>
            </a:r>
            <a:endParaRPr lang="it-IT" altLang="it-IT" b="1" dirty="0"/>
          </a:p>
        </p:txBody>
      </p:sp>
      <p:sp>
        <p:nvSpPr>
          <p:cNvPr id="5" name="Segnaposto piè di pagina 4"/>
          <p:cNvSpPr>
            <a:spLocks noGrp="1"/>
          </p:cNvSpPr>
          <p:nvPr>
            <p:ph type="ftr" sz="quarter" idx="11"/>
          </p:nvPr>
        </p:nvSpPr>
        <p:spPr>
          <a:xfrm>
            <a:off x="6053138" y="6227763"/>
            <a:ext cx="2840037" cy="190500"/>
          </a:xfrm>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7" name="Segnaposto data 3"/>
          <p:cNvSpPr>
            <a:spLocks noGrp="1"/>
          </p:cNvSpPr>
          <p:nvPr>
            <p:ph type="dt" sz="half" idx="10"/>
          </p:nvPr>
        </p:nvSpPr>
        <p:spPr>
          <a:xfrm>
            <a:off x="6053138" y="6456363"/>
            <a:ext cx="2840037" cy="141287"/>
          </a:xfrm>
        </p:spPr>
        <p:txBody>
          <a:bodyPr/>
          <a:lstStyle/>
          <a:p>
            <a:pPr>
              <a:defRPr/>
            </a:pPr>
            <a:r>
              <a:rPr lang="it-IT" dirty="0" smtClean="0"/>
              <a:t>Roma, 31 Ottobre </a:t>
            </a:r>
            <a:r>
              <a:rPr lang="it-IT" dirty="0"/>
              <a:t>2018</a:t>
            </a:r>
          </a:p>
        </p:txBody>
      </p:sp>
    </p:spTree>
    <p:extLst>
      <p:ext uri="{BB962C8B-B14F-4D97-AF65-F5344CB8AC3E}">
        <p14:creationId xmlns:p14="http://schemas.microsoft.com/office/powerpoint/2010/main" val="23908351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egnaposto contenuto 2"/>
          <p:cNvSpPr>
            <a:spLocks noGrp="1"/>
          </p:cNvSpPr>
          <p:nvPr>
            <p:ph idx="1"/>
          </p:nvPr>
        </p:nvSpPr>
        <p:spPr bwMode="auto">
          <a:xfrm>
            <a:off x="179512" y="929059"/>
            <a:ext cx="8784975" cy="5164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lnSpc>
                <a:spcPct val="114000"/>
              </a:lnSpc>
              <a:spcBef>
                <a:spcPts val="0"/>
              </a:spcBef>
            </a:pPr>
            <a:r>
              <a:rPr lang="it-IT" sz="1800" kern="1200" dirty="0" smtClean="0"/>
              <a:t>Il Decreto Legge 50/2017 ha esteso l’applicazione del meccanismo dello </a:t>
            </a:r>
            <a:r>
              <a:rPr lang="it-IT" sz="1800" i="1" kern="1200" dirty="0" smtClean="0"/>
              <a:t>split </a:t>
            </a:r>
            <a:r>
              <a:rPr lang="it-IT" sz="1800" i="1" kern="1200" dirty="0" err="1" smtClean="0"/>
              <a:t>payment</a:t>
            </a:r>
            <a:r>
              <a:rPr lang="it-IT" sz="1800" i="1" kern="1200" dirty="0" smtClean="0"/>
              <a:t> a</a:t>
            </a:r>
            <a:r>
              <a:rPr lang="it-IT" sz="1800" kern="1200" dirty="0" smtClean="0"/>
              <a:t>:</a:t>
            </a:r>
          </a:p>
          <a:p>
            <a:pPr marL="971550" lvl="1" indent="-514350" eaLnBrk="1" hangingPunct="1">
              <a:lnSpc>
                <a:spcPct val="114000"/>
              </a:lnSpc>
              <a:spcBef>
                <a:spcPts val="0"/>
              </a:spcBef>
              <a:buFont typeface="+mj-lt"/>
              <a:buAutoNum type="romanLcPeriod"/>
            </a:pPr>
            <a:r>
              <a:rPr lang="it-IT" sz="1800" dirty="0" smtClean="0"/>
              <a:t>transazioni IVA (i.e. beni e servizi) concluse da soggetti pubblici (i.e. agenzie fiscali, autorità indipendenti, etc.), che rientrano nel perimetro del conto economico consolidato della PA, definito dall’Istat, ma non erano state incluse nell’ambito di applicazione della precedente disposizione;</a:t>
            </a:r>
          </a:p>
          <a:p>
            <a:pPr marL="971550" lvl="1" indent="-514350" eaLnBrk="1" hangingPunct="1">
              <a:lnSpc>
                <a:spcPct val="114000"/>
              </a:lnSpc>
              <a:spcBef>
                <a:spcPts val="0"/>
              </a:spcBef>
              <a:buFont typeface="+mj-lt"/>
              <a:buAutoNum type="romanLcPeriod"/>
            </a:pPr>
            <a:r>
              <a:rPr lang="it-IT" sz="1800" dirty="0" smtClean="0"/>
              <a:t>società controllate, direttamente o indirettamente, dalla Pubblica Amministrazione (sia centrale che locale);</a:t>
            </a:r>
          </a:p>
          <a:p>
            <a:pPr marL="971550" lvl="1" indent="-514350" eaLnBrk="1" hangingPunct="1">
              <a:lnSpc>
                <a:spcPct val="114000"/>
              </a:lnSpc>
              <a:spcBef>
                <a:spcPts val="0"/>
              </a:spcBef>
              <a:buFont typeface="+mj-lt"/>
              <a:buAutoNum type="romanLcPeriod"/>
            </a:pPr>
            <a:r>
              <a:rPr lang="it-IT" sz="1800" dirty="0"/>
              <a:t>s</a:t>
            </a:r>
            <a:r>
              <a:rPr lang="it-IT" sz="1800" dirty="0" smtClean="0"/>
              <a:t>ocietà quotate i cui titoli appartengono all’indice FTSE MIB.</a:t>
            </a:r>
          </a:p>
          <a:p>
            <a:pPr algn="just" eaLnBrk="1" hangingPunct="1">
              <a:lnSpc>
                <a:spcPct val="114000"/>
              </a:lnSpc>
              <a:spcBef>
                <a:spcPts val="0"/>
              </a:spcBef>
            </a:pPr>
            <a:r>
              <a:rPr lang="it-IT" sz="1800" kern="1200" dirty="0" smtClean="0"/>
              <a:t>L’efficacia in termini di contrasto all’evasione di questa ulteriore estensione dello </a:t>
            </a:r>
            <a:r>
              <a:rPr lang="it-IT" sz="1800" i="1" kern="1200" dirty="0" smtClean="0"/>
              <a:t>split </a:t>
            </a:r>
            <a:r>
              <a:rPr lang="it-IT" sz="1800" i="1" kern="1200" dirty="0" err="1" smtClean="0"/>
              <a:t>payment</a:t>
            </a:r>
            <a:r>
              <a:rPr lang="it-IT" sz="1800" kern="1200" dirty="0" smtClean="0"/>
              <a:t> deriva dalla constatazione che, sulla base delle analisi effettuate, la </a:t>
            </a:r>
            <a:r>
              <a:rPr lang="it-IT" sz="1800" i="1" kern="1200" dirty="0" err="1" smtClean="0"/>
              <a:t>tax</a:t>
            </a:r>
            <a:r>
              <a:rPr lang="it-IT" sz="1800" i="1" kern="1200" dirty="0" smtClean="0"/>
              <a:t> </a:t>
            </a:r>
            <a:r>
              <a:rPr lang="it-IT" sz="1800" i="1" kern="1200" dirty="0" err="1" smtClean="0"/>
              <a:t>compliance</a:t>
            </a:r>
            <a:r>
              <a:rPr lang="it-IT" sz="1800" kern="1200" dirty="0"/>
              <a:t> dei soggetti </a:t>
            </a:r>
            <a:r>
              <a:rPr lang="it-IT" sz="1800" kern="1200" dirty="0" smtClean="0"/>
              <a:t>inclusi nel nuovo perimetro di applicazione, risulta </a:t>
            </a:r>
            <a:r>
              <a:rPr lang="it-IT" sz="1800" kern="1200" dirty="0"/>
              <a:t>essere più elevata rispetto a quella dei loro fornitori</a:t>
            </a:r>
            <a:r>
              <a:rPr lang="it-IT" sz="1800" kern="1200" dirty="0" smtClean="0"/>
              <a:t>.</a:t>
            </a:r>
          </a:p>
          <a:p>
            <a:pPr algn="just" eaLnBrk="1" hangingPunct="1">
              <a:lnSpc>
                <a:spcPct val="114000"/>
              </a:lnSpc>
              <a:spcBef>
                <a:spcPts val="0"/>
              </a:spcBef>
            </a:pPr>
            <a:r>
              <a:rPr lang="it-IT" sz="1800" dirty="0" smtClean="0"/>
              <a:t>L’art. 12 </a:t>
            </a:r>
            <a:r>
              <a:rPr lang="it-IT" sz="1800" dirty="0"/>
              <a:t>del </a:t>
            </a:r>
            <a:r>
              <a:rPr lang="it-IT" sz="1800" dirty="0" smtClean="0"/>
              <a:t>D.L. 87/2018 (c.d</a:t>
            </a:r>
            <a:r>
              <a:rPr lang="it-IT" sz="1800" dirty="0"/>
              <a:t>. “Decreto Dignità”) ha previsto l’esclusione dell’applicazione dello </a:t>
            </a:r>
            <a:r>
              <a:rPr lang="it-IT" sz="1800" i="1" dirty="0"/>
              <a:t>split </a:t>
            </a:r>
            <a:r>
              <a:rPr lang="it-IT" sz="1800" i="1" dirty="0" err="1"/>
              <a:t>payment</a:t>
            </a:r>
            <a:r>
              <a:rPr lang="it-IT" sz="1800" i="1" dirty="0"/>
              <a:t> </a:t>
            </a:r>
            <a:r>
              <a:rPr lang="it-IT" sz="1800" dirty="0"/>
              <a:t>ai professionisti, assoggettati a ritenute alla </a:t>
            </a:r>
            <a:r>
              <a:rPr lang="it-IT" sz="1800" dirty="0" smtClean="0"/>
              <a:t>fonte.</a:t>
            </a:r>
          </a:p>
          <a:p>
            <a:pPr marL="344488" indent="0" algn="just">
              <a:buNone/>
            </a:pPr>
            <a:endParaRPr lang="it-IT" sz="2000" dirty="0" smtClean="0"/>
          </a:p>
          <a:p>
            <a:pPr algn="just"/>
            <a:endParaRPr lang="it-IT" sz="2000" dirty="0" smtClean="0"/>
          </a:p>
          <a:p>
            <a:pPr algn="just">
              <a:lnSpc>
                <a:spcPct val="114000"/>
              </a:lnSpc>
            </a:pPr>
            <a:endParaRPr lang="it-IT" sz="1800" dirty="0" smtClean="0"/>
          </a:p>
          <a:p>
            <a:pPr marL="0" indent="0" algn="just">
              <a:lnSpc>
                <a:spcPct val="114000"/>
              </a:lnSpc>
              <a:buNone/>
            </a:pPr>
            <a:endParaRPr lang="it-IT" sz="1800" dirty="0" smtClean="0"/>
          </a:p>
          <a:p>
            <a:pPr algn="just">
              <a:lnSpc>
                <a:spcPct val="114000"/>
              </a:lnSpc>
            </a:pPr>
            <a:endParaRPr lang="it-IT" sz="1800" dirty="0" smtClean="0"/>
          </a:p>
          <a:p>
            <a:pPr marL="0" indent="0" algn="just">
              <a:lnSpc>
                <a:spcPct val="114000"/>
              </a:lnSpc>
              <a:buNone/>
            </a:pPr>
            <a:endParaRPr lang="it-IT" sz="1800" dirty="0"/>
          </a:p>
        </p:txBody>
      </p:sp>
      <p:sp>
        <p:nvSpPr>
          <p:cNvPr id="6148"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B53C774-AA17-462A-8CB1-E0E50028C165}" type="slidenum">
              <a:rPr lang="it-IT" altLang="it-IT" sz="1000" smtClean="0">
                <a:solidFill>
                  <a:srgbClr val="002776"/>
                </a:solidFill>
                <a:latin typeface="Tahoma" pitchFamily="34" charset="0"/>
              </a:rPr>
              <a:pPr/>
              <a:t>14</a:t>
            </a:fld>
            <a:endParaRPr lang="it-IT" altLang="it-IT" sz="1000" smtClean="0">
              <a:solidFill>
                <a:srgbClr val="002776"/>
              </a:solidFill>
              <a:latin typeface="Tahoma" pitchFamily="34" charset="0"/>
            </a:endParaRPr>
          </a:p>
        </p:txBody>
      </p:sp>
      <p:sp>
        <p:nvSpPr>
          <p:cNvPr id="6" name="Titolo 1"/>
          <p:cNvSpPr txBox="1">
            <a:spLocks/>
          </p:cNvSpPr>
          <p:nvPr/>
        </p:nvSpPr>
        <p:spPr bwMode="auto">
          <a:xfrm>
            <a:off x="318992" y="260648"/>
            <a:ext cx="8645495" cy="648072"/>
          </a:xfrm>
          <a:prstGeom prst="rect">
            <a:avLst/>
          </a:prstGeom>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400">
                <a:solidFill>
                  <a:srgbClr val="0B3066"/>
                </a:solidFill>
                <a:latin typeface="+mj-lt"/>
                <a:ea typeface="+mj-ea"/>
                <a:cs typeface="ＭＳ Ｐゴシック"/>
              </a:defRPr>
            </a:lvl1pPr>
            <a:lvl2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2pPr>
            <a:lvl3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3pPr>
            <a:lvl4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4pPr>
            <a:lvl5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5pPr>
            <a:lvl6pPr marL="457200" algn="l" rtl="0" fontAlgn="base">
              <a:spcBef>
                <a:spcPct val="0"/>
              </a:spcBef>
              <a:spcAft>
                <a:spcPct val="0"/>
              </a:spcAft>
              <a:defRPr sz="2600">
                <a:solidFill>
                  <a:srgbClr val="0B3066"/>
                </a:solidFill>
                <a:latin typeface="Tahoma" charset="0"/>
                <a:ea typeface="ＭＳ Ｐゴシック" charset="-128"/>
              </a:defRPr>
            </a:lvl6pPr>
            <a:lvl7pPr marL="914400" algn="l" rtl="0" fontAlgn="base">
              <a:spcBef>
                <a:spcPct val="0"/>
              </a:spcBef>
              <a:spcAft>
                <a:spcPct val="0"/>
              </a:spcAft>
              <a:defRPr sz="2600">
                <a:solidFill>
                  <a:srgbClr val="0B3066"/>
                </a:solidFill>
                <a:latin typeface="Tahoma" charset="0"/>
                <a:ea typeface="ＭＳ Ｐゴシック" charset="-128"/>
              </a:defRPr>
            </a:lvl7pPr>
            <a:lvl8pPr marL="1371600" algn="l" rtl="0" fontAlgn="base">
              <a:spcBef>
                <a:spcPct val="0"/>
              </a:spcBef>
              <a:spcAft>
                <a:spcPct val="0"/>
              </a:spcAft>
              <a:defRPr sz="2600">
                <a:solidFill>
                  <a:srgbClr val="0B3066"/>
                </a:solidFill>
                <a:latin typeface="Tahoma" charset="0"/>
                <a:ea typeface="ＭＳ Ｐゴシック" charset="-128"/>
              </a:defRPr>
            </a:lvl8pPr>
            <a:lvl9pPr marL="1828800" algn="l" rtl="0" fontAlgn="base">
              <a:spcBef>
                <a:spcPct val="0"/>
              </a:spcBef>
              <a:spcAft>
                <a:spcPct val="0"/>
              </a:spcAft>
              <a:defRPr sz="2600">
                <a:solidFill>
                  <a:srgbClr val="0B3066"/>
                </a:solidFill>
                <a:latin typeface="Tahoma" charset="0"/>
                <a:ea typeface="ＭＳ Ｐゴシック" charset="-128"/>
              </a:defRPr>
            </a:lvl9pPr>
          </a:lstStyle>
          <a:p>
            <a:pPr>
              <a:defRPr/>
            </a:pPr>
            <a:r>
              <a:rPr lang="it-IT" b="1" dirty="0" smtClean="0"/>
              <a:t>Strategia di contrasto all’evasione: </a:t>
            </a:r>
            <a:r>
              <a:rPr lang="it-IT" b="1" i="1" dirty="0" smtClean="0"/>
              <a:t>split </a:t>
            </a:r>
            <a:r>
              <a:rPr lang="it-IT" b="1" i="1" dirty="0" err="1" smtClean="0"/>
              <a:t>payment</a:t>
            </a:r>
            <a:endParaRPr lang="it-IT" altLang="it-IT" b="1" kern="0" dirty="0">
              <a:cs typeface="+mj-cs"/>
            </a:endParaRPr>
          </a:p>
        </p:txBody>
      </p:sp>
      <p:sp>
        <p:nvSpPr>
          <p:cNvPr id="5" name="Segnaposto piè di pagina 4"/>
          <p:cNvSpPr>
            <a:spLocks noGrp="1"/>
          </p:cNvSpPr>
          <p:nvPr>
            <p:ph type="ftr" sz="quarter" idx="11"/>
          </p:nvPr>
        </p:nvSpPr>
        <p:spPr>
          <a:xfrm>
            <a:off x="6053138" y="6227763"/>
            <a:ext cx="2840037" cy="190500"/>
          </a:xfrm>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7" name="Segnaposto data 3"/>
          <p:cNvSpPr>
            <a:spLocks noGrp="1"/>
          </p:cNvSpPr>
          <p:nvPr>
            <p:ph type="dt" sz="half" idx="10"/>
          </p:nvPr>
        </p:nvSpPr>
        <p:spPr>
          <a:xfrm>
            <a:off x="6053138" y="6456363"/>
            <a:ext cx="2840037" cy="141287"/>
          </a:xfrm>
        </p:spPr>
        <p:txBody>
          <a:bodyPr/>
          <a:lstStyle/>
          <a:p>
            <a:pPr>
              <a:defRPr/>
            </a:pPr>
            <a:r>
              <a:rPr lang="it-IT" dirty="0" smtClean="0"/>
              <a:t>Roma, 31 Ottobre </a:t>
            </a:r>
            <a:r>
              <a:rPr lang="it-IT" dirty="0"/>
              <a:t>2018</a:t>
            </a:r>
          </a:p>
        </p:txBody>
      </p:sp>
    </p:spTree>
    <p:extLst>
      <p:ext uri="{BB962C8B-B14F-4D97-AF65-F5344CB8AC3E}">
        <p14:creationId xmlns:p14="http://schemas.microsoft.com/office/powerpoint/2010/main" val="13455997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egnaposto contenuto 2"/>
          <p:cNvSpPr>
            <a:spLocks noGrp="1"/>
          </p:cNvSpPr>
          <p:nvPr>
            <p:ph idx="1"/>
          </p:nvPr>
        </p:nvSpPr>
        <p:spPr bwMode="auto">
          <a:xfrm>
            <a:off x="107504" y="1124744"/>
            <a:ext cx="8856984" cy="50405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just">
              <a:buNone/>
            </a:pPr>
            <a:r>
              <a:rPr lang="it-IT" sz="1700" dirty="0" smtClean="0"/>
              <a:t>In relazione all’ “omessa dichiarazione”</a:t>
            </a:r>
          </a:p>
          <a:p>
            <a:pPr algn="just"/>
            <a:r>
              <a:rPr lang="it-IT" sz="1700" dirty="0" smtClean="0"/>
              <a:t>La </a:t>
            </a:r>
            <a:r>
              <a:rPr lang="it-IT" sz="1700" b="1" dirty="0" smtClean="0"/>
              <a:t>fatturazione elettronica obbligatoria</a:t>
            </a:r>
            <a:r>
              <a:rPr lang="it-IT" sz="1700" dirty="0" smtClean="0"/>
              <a:t> consente all’Autorità Finanziaria </a:t>
            </a:r>
            <a:r>
              <a:rPr lang="it-IT" sz="1700" b="1" dirty="0" smtClean="0"/>
              <a:t>di acquisire in tempo reale le informazioni contenute nelle fatture inviate e ricevute </a:t>
            </a:r>
            <a:r>
              <a:rPr lang="it-IT" sz="1700" dirty="0" smtClean="0"/>
              <a:t>dagli operatori economici. Questo si traduce nell’opportunità di effettuare </a:t>
            </a:r>
            <a:r>
              <a:rPr lang="it-IT" sz="1700" dirty="0"/>
              <a:t>tempestive e automatiche </a:t>
            </a:r>
            <a:r>
              <a:rPr lang="it-IT" sz="1700" dirty="0" smtClean="0"/>
              <a:t>verifiche di </a:t>
            </a:r>
            <a:r>
              <a:rPr lang="it-IT" sz="1700" b="1" dirty="0" smtClean="0"/>
              <a:t>congruità tra IVA dichiarata e IVA versata. </a:t>
            </a:r>
          </a:p>
          <a:p>
            <a:pPr algn="just"/>
            <a:r>
              <a:rPr lang="it-IT" sz="1700" dirty="0" smtClean="0"/>
              <a:t>I dati fiscali a disposizione dell’Autorità Finanziaria, </a:t>
            </a:r>
            <a:r>
              <a:rPr lang="it-IT" sz="1700" dirty="0"/>
              <a:t>in una prima fase,</a:t>
            </a:r>
            <a:r>
              <a:rPr lang="it-IT" sz="1700" dirty="0" smtClean="0"/>
              <a:t> possono essere utilizzati in un’ottica di </a:t>
            </a:r>
            <a:r>
              <a:rPr lang="it-IT" sz="1700" b="1" dirty="0" smtClean="0"/>
              <a:t>collaborazione con il contribuente</a:t>
            </a:r>
            <a:r>
              <a:rPr lang="it-IT" sz="1700" dirty="0" smtClean="0"/>
              <a:t>. L’Agenzia delle entrate invia comunicazioni bonarie indicando le eventuali incongruenze riscontrate al fine di stimolare l’adempimento spontaneo da parte del contribuente. </a:t>
            </a:r>
          </a:p>
          <a:p>
            <a:pPr algn="just"/>
            <a:r>
              <a:rPr lang="it-IT" sz="1700" dirty="0" smtClean="0"/>
              <a:t>Inoltre, tali dati possono essere usati dall’Autorità Finanziaria per </a:t>
            </a:r>
            <a:r>
              <a:rPr lang="it-IT" sz="1700" b="1" dirty="0" smtClean="0"/>
              <a:t>rendere più efficaci le attività di analisi e controllo dei rischio di evasione</a:t>
            </a:r>
            <a:r>
              <a:rPr lang="it-IT" sz="1700" dirty="0" smtClean="0"/>
              <a:t>. L’elevato livello di dettaglio dei dati e la loro tempestività </a:t>
            </a:r>
            <a:r>
              <a:rPr lang="it-IT" sz="1700" dirty="0"/>
              <a:t>consentono </a:t>
            </a:r>
            <a:r>
              <a:rPr lang="it-IT" sz="1700" dirty="0" smtClean="0"/>
              <a:t>di pervenire a risultati più immediati </a:t>
            </a:r>
            <a:r>
              <a:rPr lang="it-IT" sz="1700" dirty="0"/>
              <a:t>e </a:t>
            </a:r>
            <a:r>
              <a:rPr lang="it-IT" sz="1700" dirty="0" smtClean="0"/>
              <a:t>affidabili. Ulteriori effetti positivi sono riconducibili alla possibilità di effettuare più tempestivamente i rimborsi IVA.</a:t>
            </a:r>
          </a:p>
          <a:p>
            <a:pPr algn="just"/>
            <a:r>
              <a:rPr lang="it-IT" sz="1700" b="1" dirty="0" smtClean="0"/>
              <a:t>L’effetto atteso della misura consiste in una drastica riduzione dell’evasione da omessa dichiarazione.</a:t>
            </a:r>
            <a:r>
              <a:rPr lang="it-IT" sz="1700" dirty="0"/>
              <a:t> </a:t>
            </a:r>
            <a:r>
              <a:rPr lang="it-IT" sz="1700" dirty="0" smtClean="0"/>
              <a:t>Prudenzialmente si stima che l’introduzione della misura comporterà un recupero di gettito IVA pari ad almeno </a:t>
            </a:r>
            <a:r>
              <a:rPr lang="it-IT" sz="1700" b="1" dirty="0" smtClean="0"/>
              <a:t>1,97 miliardi di euro. </a:t>
            </a:r>
            <a:endParaRPr lang="it-IT" sz="1600" dirty="0" smtClean="0"/>
          </a:p>
          <a:p>
            <a:pPr algn="just" eaLnBrk="1" hangingPunct="1">
              <a:lnSpc>
                <a:spcPct val="114000"/>
              </a:lnSpc>
              <a:spcBef>
                <a:spcPts val="0"/>
              </a:spcBef>
            </a:pPr>
            <a:endParaRPr lang="it-IT" sz="2000" kern="1200" dirty="0" smtClean="0"/>
          </a:p>
          <a:p>
            <a:pPr marL="0" indent="0" algn="just">
              <a:buNone/>
            </a:pPr>
            <a:endParaRPr lang="it-IT" sz="2000" dirty="0" smtClean="0"/>
          </a:p>
          <a:p>
            <a:pPr algn="just"/>
            <a:endParaRPr lang="it-IT" sz="2000" dirty="0" smtClean="0"/>
          </a:p>
          <a:p>
            <a:pPr lvl="0" algn="just"/>
            <a:endParaRPr lang="it-IT" sz="2000" dirty="0" smtClean="0"/>
          </a:p>
          <a:p>
            <a:pPr marL="344488" indent="0" algn="just">
              <a:buNone/>
            </a:pPr>
            <a:endParaRPr lang="it-IT" sz="2000" dirty="0" smtClean="0"/>
          </a:p>
          <a:p>
            <a:pPr algn="just"/>
            <a:endParaRPr lang="it-IT" sz="2000" dirty="0" smtClean="0"/>
          </a:p>
          <a:p>
            <a:pPr algn="just">
              <a:lnSpc>
                <a:spcPct val="114000"/>
              </a:lnSpc>
            </a:pPr>
            <a:endParaRPr lang="it-IT" sz="1800" dirty="0" smtClean="0"/>
          </a:p>
          <a:p>
            <a:pPr marL="0" indent="0" algn="just">
              <a:lnSpc>
                <a:spcPct val="114000"/>
              </a:lnSpc>
              <a:buNone/>
            </a:pPr>
            <a:endParaRPr lang="it-IT" sz="1800" dirty="0" smtClean="0"/>
          </a:p>
          <a:p>
            <a:pPr algn="just">
              <a:lnSpc>
                <a:spcPct val="114000"/>
              </a:lnSpc>
            </a:pPr>
            <a:endParaRPr lang="it-IT" sz="1800" dirty="0" smtClean="0"/>
          </a:p>
          <a:p>
            <a:pPr marL="0" indent="0" algn="just">
              <a:lnSpc>
                <a:spcPct val="114000"/>
              </a:lnSpc>
              <a:buNone/>
            </a:pPr>
            <a:endParaRPr lang="it-IT" sz="1800" dirty="0"/>
          </a:p>
        </p:txBody>
      </p:sp>
      <p:sp>
        <p:nvSpPr>
          <p:cNvPr id="6148"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B53C774-AA17-462A-8CB1-E0E50028C165}" type="slidenum">
              <a:rPr lang="it-IT" altLang="it-IT" sz="1000" smtClean="0">
                <a:solidFill>
                  <a:srgbClr val="002776"/>
                </a:solidFill>
                <a:latin typeface="Tahoma" pitchFamily="34" charset="0"/>
              </a:rPr>
              <a:pPr/>
              <a:t>15</a:t>
            </a:fld>
            <a:endParaRPr lang="it-IT" altLang="it-IT" sz="1000" smtClean="0">
              <a:solidFill>
                <a:srgbClr val="002776"/>
              </a:solidFill>
              <a:latin typeface="Tahoma" pitchFamily="34" charset="0"/>
            </a:endParaRPr>
          </a:p>
        </p:txBody>
      </p:sp>
      <p:sp>
        <p:nvSpPr>
          <p:cNvPr id="6" name="Titolo 1"/>
          <p:cNvSpPr txBox="1">
            <a:spLocks/>
          </p:cNvSpPr>
          <p:nvPr/>
        </p:nvSpPr>
        <p:spPr bwMode="auto">
          <a:xfrm>
            <a:off x="318992" y="260648"/>
            <a:ext cx="8717503" cy="648072"/>
          </a:xfrm>
          <a:prstGeom prst="rect">
            <a:avLst/>
          </a:prstGeom>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400">
                <a:solidFill>
                  <a:srgbClr val="0B3066"/>
                </a:solidFill>
                <a:latin typeface="+mj-lt"/>
                <a:ea typeface="+mj-ea"/>
                <a:cs typeface="ＭＳ Ｐゴシック"/>
              </a:defRPr>
            </a:lvl1pPr>
            <a:lvl2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2pPr>
            <a:lvl3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3pPr>
            <a:lvl4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4pPr>
            <a:lvl5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5pPr>
            <a:lvl6pPr marL="457200" algn="l" rtl="0" fontAlgn="base">
              <a:spcBef>
                <a:spcPct val="0"/>
              </a:spcBef>
              <a:spcAft>
                <a:spcPct val="0"/>
              </a:spcAft>
              <a:defRPr sz="2600">
                <a:solidFill>
                  <a:srgbClr val="0B3066"/>
                </a:solidFill>
                <a:latin typeface="Tahoma" charset="0"/>
                <a:ea typeface="ＭＳ Ｐゴシック" charset="-128"/>
              </a:defRPr>
            </a:lvl6pPr>
            <a:lvl7pPr marL="914400" algn="l" rtl="0" fontAlgn="base">
              <a:spcBef>
                <a:spcPct val="0"/>
              </a:spcBef>
              <a:spcAft>
                <a:spcPct val="0"/>
              </a:spcAft>
              <a:defRPr sz="2600">
                <a:solidFill>
                  <a:srgbClr val="0B3066"/>
                </a:solidFill>
                <a:latin typeface="Tahoma" charset="0"/>
                <a:ea typeface="ＭＳ Ｐゴシック" charset="-128"/>
              </a:defRPr>
            </a:lvl7pPr>
            <a:lvl8pPr marL="1371600" algn="l" rtl="0" fontAlgn="base">
              <a:spcBef>
                <a:spcPct val="0"/>
              </a:spcBef>
              <a:spcAft>
                <a:spcPct val="0"/>
              </a:spcAft>
              <a:defRPr sz="2600">
                <a:solidFill>
                  <a:srgbClr val="0B3066"/>
                </a:solidFill>
                <a:latin typeface="Tahoma" charset="0"/>
                <a:ea typeface="ＭＳ Ｐゴシック" charset="-128"/>
              </a:defRPr>
            </a:lvl8pPr>
            <a:lvl9pPr marL="1828800" algn="l" rtl="0" fontAlgn="base">
              <a:spcBef>
                <a:spcPct val="0"/>
              </a:spcBef>
              <a:spcAft>
                <a:spcPct val="0"/>
              </a:spcAft>
              <a:defRPr sz="2600">
                <a:solidFill>
                  <a:srgbClr val="0B3066"/>
                </a:solidFill>
                <a:latin typeface="Tahoma" charset="0"/>
                <a:ea typeface="ＭＳ Ｐゴシック" charset="-128"/>
              </a:defRPr>
            </a:lvl9pPr>
          </a:lstStyle>
          <a:p>
            <a:pPr>
              <a:defRPr/>
            </a:pPr>
            <a:r>
              <a:rPr lang="it-IT" b="1" dirty="0" smtClean="0"/>
              <a:t>Strategia di contrasto all’evasione: </a:t>
            </a:r>
            <a:r>
              <a:rPr lang="it-IT" b="1" i="1" dirty="0" smtClean="0"/>
              <a:t>fatturazione elettronica obbligatoria</a:t>
            </a:r>
            <a:endParaRPr lang="it-IT" altLang="it-IT" b="1" i="1" kern="0" dirty="0">
              <a:cs typeface="+mj-cs"/>
            </a:endParaRPr>
          </a:p>
        </p:txBody>
      </p:sp>
      <p:sp>
        <p:nvSpPr>
          <p:cNvPr id="5" name="Segnaposto piè di pagina 4"/>
          <p:cNvSpPr>
            <a:spLocks noGrp="1"/>
          </p:cNvSpPr>
          <p:nvPr>
            <p:ph type="ftr" sz="quarter" idx="11"/>
          </p:nvPr>
        </p:nvSpPr>
        <p:spPr>
          <a:xfrm>
            <a:off x="6053138" y="6227763"/>
            <a:ext cx="2840037" cy="190500"/>
          </a:xfrm>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7" name="Segnaposto data 3"/>
          <p:cNvSpPr>
            <a:spLocks noGrp="1"/>
          </p:cNvSpPr>
          <p:nvPr>
            <p:ph type="dt" sz="half" idx="10"/>
          </p:nvPr>
        </p:nvSpPr>
        <p:spPr>
          <a:xfrm>
            <a:off x="6053138" y="6456363"/>
            <a:ext cx="2840037" cy="141287"/>
          </a:xfrm>
        </p:spPr>
        <p:txBody>
          <a:bodyPr/>
          <a:lstStyle/>
          <a:p>
            <a:pPr>
              <a:defRPr/>
            </a:pPr>
            <a:r>
              <a:rPr lang="it-IT" dirty="0" smtClean="0"/>
              <a:t>Roma, 31 Ottobre </a:t>
            </a:r>
            <a:r>
              <a:rPr lang="it-IT" dirty="0"/>
              <a:t>2018</a:t>
            </a:r>
          </a:p>
        </p:txBody>
      </p:sp>
    </p:spTree>
    <p:extLst>
      <p:ext uri="{BB962C8B-B14F-4D97-AF65-F5344CB8AC3E}">
        <p14:creationId xmlns:p14="http://schemas.microsoft.com/office/powerpoint/2010/main" val="17752925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egnaposto contenuto 2"/>
          <p:cNvSpPr>
            <a:spLocks noGrp="1"/>
          </p:cNvSpPr>
          <p:nvPr>
            <p:ph idx="1"/>
          </p:nvPr>
        </p:nvSpPr>
        <p:spPr bwMode="auto">
          <a:xfrm>
            <a:off x="393605" y="1124744"/>
            <a:ext cx="8385175" cy="50405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just">
              <a:buNone/>
            </a:pPr>
            <a:r>
              <a:rPr lang="it-IT" sz="1700" dirty="0" smtClean="0"/>
              <a:t>In relazione all’ “omessa dichiarazione”</a:t>
            </a:r>
          </a:p>
          <a:p>
            <a:pPr algn="just"/>
            <a:r>
              <a:rPr lang="it-IT" sz="1700" dirty="0" smtClean="0"/>
              <a:t>La fatturazione elettronica obbligatoria, inizialmente introdotta per le transazioni B2G, è stata estesa progressivamente alle </a:t>
            </a:r>
            <a:r>
              <a:rPr lang="it-IT" sz="1700" b="1" dirty="0" smtClean="0"/>
              <a:t>transazioni B2B  </a:t>
            </a:r>
            <a:r>
              <a:rPr lang="it-IT" sz="1700" dirty="0" smtClean="0"/>
              <a:t>e alle </a:t>
            </a:r>
            <a:r>
              <a:rPr lang="it-IT" sz="1700" b="1" dirty="0" smtClean="0"/>
              <a:t>transazioni con i consumatori finali (B2C).</a:t>
            </a:r>
            <a:r>
              <a:rPr lang="it-IT" sz="1700" dirty="0" smtClean="0"/>
              <a:t> </a:t>
            </a:r>
          </a:p>
          <a:p>
            <a:pPr algn="just">
              <a:lnSpc>
                <a:spcPct val="114000"/>
              </a:lnSpc>
            </a:pPr>
            <a:r>
              <a:rPr lang="it-IT" sz="1700" dirty="0" smtClean="0"/>
              <a:t>L’introduzione dell’</a:t>
            </a:r>
            <a:r>
              <a:rPr lang="it-IT" sz="1700" b="1" dirty="0" smtClean="0"/>
              <a:t>obbligo di conservazione e trasmissione elettronica dei corrispettivi</a:t>
            </a:r>
            <a:r>
              <a:rPr lang="it-IT" sz="1700" dirty="0" smtClean="0"/>
              <a:t> completa l’azione di contrasto all’evasione intrapresa con la fatturazione elettronica obbligatoria, rivolgendosi alle transazioni B2C che erano solo parzialmente coinvolte nella misura precedentemente introdotta.</a:t>
            </a:r>
          </a:p>
          <a:p>
            <a:pPr algn="just">
              <a:lnSpc>
                <a:spcPct val="114000"/>
              </a:lnSpc>
            </a:pPr>
            <a:r>
              <a:rPr lang="it-IT" sz="1700" dirty="0" smtClean="0"/>
              <a:t>Tale misura, </a:t>
            </a:r>
            <a:r>
              <a:rPr lang="it-IT" sz="1700" b="1" dirty="0" smtClean="0"/>
              <a:t>eliminando ogni possibile asimmetria informativa</a:t>
            </a:r>
            <a:r>
              <a:rPr lang="it-IT" sz="1700" dirty="0" smtClean="0"/>
              <a:t> relativa ai dati delle fatture e dei corrispettivi, estende a tutte le transazioni tra operatori economici il perimetro di applicazione degli strumenti di contrasto all’evasione da omessa dichiarazione.</a:t>
            </a:r>
          </a:p>
          <a:p>
            <a:pPr algn="just">
              <a:lnSpc>
                <a:spcPct val="114000"/>
              </a:lnSpc>
            </a:pPr>
            <a:r>
              <a:rPr lang="it-IT" sz="1700" dirty="0" smtClean="0"/>
              <a:t>Si stima che la misura possa comportare un miglioramento della </a:t>
            </a:r>
            <a:r>
              <a:rPr lang="it-IT" sz="1700" i="1" dirty="0" err="1" smtClean="0"/>
              <a:t>tax</a:t>
            </a:r>
            <a:r>
              <a:rPr lang="it-IT" sz="1700" i="1" dirty="0" smtClean="0"/>
              <a:t> </a:t>
            </a:r>
            <a:r>
              <a:rPr lang="it-IT" sz="1700" i="1" dirty="0" err="1" smtClean="0"/>
              <a:t>compliance</a:t>
            </a:r>
            <a:r>
              <a:rPr lang="it-IT" sz="1700" dirty="0" smtClean="0"/>
              <a:t> tra l’1,1% e il 4,5%. In media, sono previsti effetti positivi pari a 981 milioni di euro in termini di maggior gettito IVA e 284 milioni di euro in termini di maggior gettito per imposte dirette.</a:t>
            </a:r>
          </a:p>
          <a:p>
            <a:pPr algn="just"/>
            <a:endParaRPr lang="it-IT" sz="1700" dirty="0" smtClean="0"/>
          </a:p>
          <a:p>
            <a:pPr lvl="0" algn="just"/>
            <a:endParaRPr lang="it-IT" sz="1700" dirty="0" smtClean="0"/>
          </a:p>
          <a:p>
            <a:pPr marL="344488" indent="0" algn="just">
              <a:buNone/>
            </a:pPr>
            <a:endParaRPr lang="it-IT" sz="1700" dirty="0" smtClean="0"/>
          </a:p>
          <a:p>
            <a:pPr algn="just"/>
            <a:endParaRPr lang="it-IT" sz="1700" dirty="0" smtClean="0"/>
          </a:p>
          <a:p>
            <a:pPr algn="just">
              <a:lnSpc>
                <a:spcPct val="114000"/>
              </a:lnSpc>
            </a:pPr>
            <a:endParaRPr lang="it-IT" sz="1700" dirty="0" smtClean="0"/>
          </a:p>
          <a:p>
            <a:pPr marL="0" indent="0" algn="just">
              <a:lnSpc>
                <a:spcPct val="114000"/>
              </a:lnSpc>
              <a:buNone/>
            </a:pPr>
            <a:endParaRPr lang="it-IT" sz="1700" dirty="0" smtClean="0"/>
          </a:p>
          <a:p>
            <a:pPr algn="just">
              <a:lnSpc>
                <a:spcPct val="114000"/>
              </a:lnSpc>
            </a:pPr>
            <a:endParaRPr lang="it-IT" sz="1700" dirty="0" smtClean="0"/>
          </a:p>
          <a:p>
            <a:pPr marL="0" indent="0" algn="just">
              <a:lnSpc>
                <a:spcPct val="114000"/>
              </a:lnSpc>
              <a:buNone/>
            </a:pPr>
            <a:endParaRPr lang="it-IT" sz="1700" dirty="0"/>
          </a:p>
        </p:txBody>
      </p:sp>
      <p:sp>
        <p:nvSpPr>
          <p:cNvPr id="6148"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B53C774-AA17-462A-8CB1-E0E50028C165}" type="slidenum">
              <a:rPr lang="it-IT" altLang="it-IT" sz="1000" smtClean="0">
                <a:solidFill>
                  <a:srgbClr val="002776"/>
                </a:solidFill>
                <a:latin typeface="Tahoma" pitchFamily="34" charset="0"/>
              </a:rPr>
              <a:pPr/>
              <a:t>16</a:t>
            </a:fld>
            <a:endParaRPr lang="it-IT" altLang="it-IT" sz="1000" smtClean="0">
              <a:solidFill>
                <a:srgbClr val="002776"/>
              </a:solidFill>
              <a:latin typeface="Tahoma" pitchFamily="34" charset="0"/>
            </a:endParaRPr>
          </a:p>
        </p:txBody>
      </p:sp>
      <p:sp>
        <p:nvSpPr>
          <p:cNvPr id="7" name="Titolo 1"/>
          <p:cNvSpPr txBox="1">
            <a:spLocks/>
          </p:cNvSpPr>
          <p:nvPr/>
        </p:nvSpPr>
        <p:spPr bwMode="auto">
          <a:xfrm>
            <a:off x="318992" y="260648"/>
            <a:ext cx="8717503" cy="648072"/>
          </a:xfrm>
          <a:prstGeom prst="rect">
            <a:avLst/>
          </a:prstGeom>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400">
                <a:solidFill>
                  <a:srgbClr val="0B3066"/>
                </a:solidFill>
                <a:latin typeface="+mj-lt"/>
                <a:ea typeface="+mj-ea"/>
                <a:cs typeface="ＭＳ Ｐゴシック"/>
              </a:defRPr>
            </a:lvl1pPr>
            <a:lvl2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2pPr>
            <a:lvl3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3pPr>
            <a:lvl4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4pPr>
            <a:lvl5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5pPr>
            <a:lvl6pPr marL="457200" algn="l" rtl="0" fontAlgn="base">
              <a:spcBef>
                <a:spcPct val="0"/>
              </a:spcBef>
              <a:spcAft>
                <a:spcPct val="0"/>
              </a:spcAft>
              <a:defRPr sz="2600">
                <a:solidFill>
                  <a:srgbClr val="0B3066"/>
                </a:solidFill>
                <a:latin typeface="Tahoma" charset="0"/>
                <a:ea typeface="ＭＳ Ｐゴシック" charset="-128"/>
              </a:defRPr>
            </a:lvl6pPr>
            <a:lvl7pPr marL="914400" algn="l" rtl="0" fontAlgn="base">
              <a:spcBef>
                <a:spcPct val="0"/>
              </a:spcBef>
              <a:spcAft>
                <a:spcPct val="0"/>
              </a:spcAft>
              <a:defRPr sz="2600">
                <a:solidFill>
                  <a:srgbClr val="0B3066"/>
                </a:solidFill>
                <a:latin typeface="Tahoma" charset="0"/>
                <a:ea typeface="ＭＳ Ｐゴシック" charset="-128"/>
              </a:defRPr>
            </a:lvl7pPr>
            <a:lvl8pPr marL="1371600" algn="l" rtl="0" fontAlgn="base">
              <a:spcBef>
                <a:spcPct val="0"/>
              </a:spcBef>
              <a:spcAft>
                <a:spcPct val="0"/>
              </a:spcAft>
              <a:defRPr sz="2600">
                <a:solidFill>
                  <a:srgbClr val="0B3066"/>
                </a:solidFill>
                <a:latin typeface="Tahoma" charset="0"/>
                <a:ea typeface="ＭＳ Ｐゴシック" charset="-128"/>
              </a:defRPr>
            </a:lvl8pPr>
            <a:lvl9pPr marL="1828800" algn="l" rtl="0" fontAlgn="base">
              <a:spcBef>
                <a:spcPct val="0"/>
              </a:spcBef>
              <a:spcAft>
                <a:spcPct val="0"/>
              </a:spcAft>
              <a:defRPr sz="2600">
                <a:solidFill>
                  <a:srgbClr val="0B3066"/>
                </a:solidFill>
                <a:latin typeface="Tahoma" charset="0"/>
                <a:ea typeface="ＭＳ Ｐゴシック" charset="-128"/>
              </a:defRPr>
            </a:lvl9pPr>
          </a:lstStyle>
          <a:p>
            <a:pPr>
              <a:defRPr/>
            </a:pPr>
            <a:r>
              <a:rPr lang="it-IT" b="1" dirty="0" smtClean="0"/>
              <a:t>Strategia di contrasto all’evasione: o</a:t>
            </a:r>
            <a:r>
              <a:rPr lang="it-IT" b="1" i="1" dirty="0" smtClean="0"/>
              <a:t>bbligo di trasmissione elettronica dei corrispettivi</a:t>
            </a:r>
            <a:endParaRPr lang="it-IT" altLang="it-IT" b="1" i="1" kern="0" dirty="0">
              <a:cs typeface="+mj-cs"/>
            </a:endParaRPr>
          </a:p>
        </p:txBody>
      </p:sp>
      <p:sp>
        <p:nvSpPr>
          <p:cNvPr id="5" name="Segnaposto piè di pagina 4"/>
          <p:cNvSpPr>
            <a:spLocks noGrp="1"/>
          </p:cNvSpPr>
          <p:nvPr>
            <p:ph type="ftr" sz="quarter" idx="11"/>
          </p:nvPr>
        </p:nvSpPr>
        <p:spPr>
          <a:xfrm>
            <a:off x="6053138" y="6227763"/>
            <a:ext cx="2840037" cy="190500"/>
          </a:xfrm>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6" name="Segnaposto data 3"/>
          <p:cNvSpPr>
            <a:spLocks noGrp="1"/>
          </p:cNvSpPr>
          <p:nvPr>
            <p:ph type="dt" sz="half" idx="10"/>
          </p:nvPr>
        </p:nvSpPr>
        <p:spPr>
          <a:xfrm>
            <a:off x="6053138" y="6456363"/>
            <a:ext cx="2840037" cy="141287"/>
          </a:xfrm>
        </p:spPr>
        <p:txBody>
          <a:bodyPr/>
          <a:lstStyle/>
          <a:p>
            <a:pPr>
              <a:defRPr/>
            </a:pPr>
            <a:r>
              <a:rPr lang="it-IT" dirty="0" smtClean="0"/>
              <a:t>Roma, 31 Ottobre </a:t>
            </a:r>
            <a:r>
              <a:rPr lang="it-IT" dirty="0"/>
              <a:t>2018</a:t>
            </a:r>
          </a:p>
        </p:txBody>
      </p:sp>
    </p:spTree>
    <p:extLst>
      <p:ext uri="{BB962C8B-B14F-4D97-AF65-F5344CB8AC3E}">
        <p14:creationId xmlns:p14="http://schemas.microsoft.com/office/powerpoint/2010/main" val="14718234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egnaposto contenuto 2"/>
          <p:cNvSpPr>
            <a:spLocks noGrp="1"/>
          </p:cNvSpPr>
          <p:nvPr>
            <p:ph idx="1"/>
          </p:nvPr>
        </p:nvSpPr>
        <p:spPr bwMode="auto">
          <a:xfrm>
            <a:off x="393605" y="1052736"/>
            <a:ext cx="8385175" cy="511256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just">
              <a:buNone/>
            </a:pPr>
            <a:r>
              <a:rPr lang="it-IT" sz="1900" dirty="0" smtClean="0"/>
              <a:t>In relazione all’ “omessa fatturazione”</a:t>
            </a:r>
          </a:p>
          <a:p>
            <a:pPr algn="just">
              <a:lnSpc>
                <a:spcPct val="114000"/>
              </a:lnSpc>
            </a:pPr>
            <a:r>
              <a:rPr lang="it-IT" sz="2000" dirty="0" smtClean="0"/>
              <a:t>L’introduzione dell’obbligo generalizzato di trasmissione telematica dei corrispettivi consente di rendere efficace un’ulteriore misura di contrasto all’evasione: la </a:t>
            </a:r>
            <a:r>
              <a:rPr lang="it-IT" sz="2000" b="1" dirty="0" smtClean="0"/>
              <a:t>lotteria degli scontrini</a:t>
            </a:r>
            <a:r>
              <a:rPr lang="it-IT" sz="2000" dirty="0" smtClean="0"/>
              <a:t>, che entrerà in vigore a decorrere dal 1°gennaio 2020 (Art. 18 del DL 119/2018).</a:t>
            </a:r>
            <a:endParaRPr lang="it-IT" sz="1900" dirty="0" smtClean="0"/>
          </a:p>
          <a:p>
            <a:pPr algn="just">
              <a:lnSpc>
                <a:spcPct val="114000"/>
              </a:lnSpc>
            </a:pPr>
            <a:r>
              <a:rPr lang="it-IT" sz="2000" dirty="0" smtClean="0"/>
              <a:t>La misura, volta a contrastare l’evasione da omessa fatturazione (evasione con consenso da parte di entrambe le parti coinvolte nella transazione), mira a creare un “conflitto di interessi” tra il compratore, che può partecipare alla lotteria solo se i dati relativi alla transazione vengono tramessi all’Autorità Finanziaria, e il venditore, che vorrebbe omettere di fatturare il corrispettivo per minimizzare l’obbligo fiscale.</a:t>
            </a:r>
          </a:p>
          <a:p>
            <a:pPr algn="just">
              <a:lnSpc>
                <a:spcPct val="114000"/>
              </a:lnSpc>
            </a:pPr>
            <a:r>
              <a:rPr lang="it-IT" sz="2000" b="1" dirty="0" smtClean="0"/>
              <a:t>Il “conflitto di interessi” tra venditori e clienti dovrebbe stimolare la </a:t>
            </a:r>
            <a:r>
              <a:rPr lang="it-IT" sz="2000" b="1" i="1" dirty="0" err="1" smtClean="0"/>
              <a:t>tax</a:t>
            </a:r>
            <a:r>
              <a:rPr lang="it-IT" sz="2000" b="1" i="1" dirty="0" smtClean="0"/>
              <a:t> </a:t>
            </a:r>
            <a:r>
              <a:rPr lang="it-IT" sz="2000" b="1" i="1" dirty="0" err="1" smtClean="0"/>
              <a:t>compliance</a:t>
            </a:r>
            <a:r>
              <a:rPr lang="it-IT" sz="2000" dirty="0" smtClean="0"/>
              <a:t>. </a:t>
            </a:r>
          </a:p>
          <a:p>
            <a:pPr algn="just">
              <a:lnSpc>
                <a:spcPct val="114000"/>
              </a:lnSpc>
            </a:pPr>
            <a:endParaRPr lang="it-IT" sz="1800" dirty="0" smtClean="0"/>
          </a:p>
          <a:p>
            <a:pPr marL="0" indent="0" algn="just">
              <a:buNone/>
            </a:pPr>
            <a:endParaRPr lang="it-IT" sz="2000" dirty="0" smtClean="0"/>
          </a:p>
          <a:p>
            <a:pPr algn="just"/>
            <a:endParaRPr lang="it-IT" sz="2000" dirty="0" smtClean="0"/>
          </a:p>
          <a:p>
            <a:pPr lvl="0" algn="just"/>
            <a:endParaRPr lang="it-IT" sz="2000" dirty="0" smtClean="0"/>
          </a:p>
          <a:p>
            <a:pPr marL="344488" indent="0" algn="just">
              <a:buNone/>
            </a:pPr>
            <a:endParaRPr lang="it-IT" sz="2000" dirty="0" smtClean="0"/>
          </a:p>
          <a:p>
            <a:pPr algn="just"/>
            <a:endParaRPr lang="it-IT" sz="2000" dirty="0" smtClean="0"/>
          </a:p>
          <a:p>
            <a:pPr algn="just">
              <a:lnSpc>
                <a:spcPct val="114000"/>
              </a:lnSpc>
            </a:pPr>
            <a:endParaRPr lang="it-IT" sz="1800" dirty="0" smtClean="0"/>
          </a:p>
          <a:p>
            <a:pPr marL="0" indent="0" algn="just">
              <a:lnSpc>
                <a:spcPct val="114000"/>
              </a:lnSpc>
              <a:buNone/>
            </a:pPr>
            <a:endParaRPr lang="it-IT" sz="1800" dirty="0" smtClean="0"/>
          </a:p>
          <a:p>
            <a:pPr algn="just">
              <a:lnSpc>
                <a:spcPct val="114000"/>
              </a:lnSpc>
            </a:pPr>
            <a:endParaRPr lang="it-IT" sz="1800" dirty="0" smtClean="0"/>
          </a:p>
          <a:p>
            <a:pPr marL="0" indent="0" algn="just">
              <a:lnSpc>
                <a:spcPct val="114000"/>
              </a:lnSpc>
              <a:buNone/>
            </a:pPr>
            <a:endParaRPr lang="it-IT" sz="1800" dirty="0"/>
          </a:p>
        </p:txBody>
      </p:sp>
      <p:sp>
        <p:nvSpPr>
          <p:cNvPr id="6148"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B53C774-AA17-462A-8CB1-E0E50028C165}" type="slidenum">
              <a:rPr lang="it-IT" altLang="it-IT" sz="1000" smtClean="0">
                <a:solidFill>
                  <a:srgbClr val="002776"/>
                </a:solidFill>
                <a:latin typeface="Tahoma" pitchFamily="34" charset="0"/>
              </a:rPr>
              <a:pPr/>
              <a:t>17</a:t>
            </a:fld>
            <a:endParaRPr lang="it-IT" altLang="it-IT" sz="1000" smtClean="0">
              <a:solidFill>
                <a:srgbClr val="002776"/>
              </a:solidFill>
              <a:latin typeface="Tahoma" pitchFamily="34" charset="0"/>
            </a:endParaRPr>
          </a:p>
        </p:txBody>
      </p:sp>
      <p:sp>
        <p:nvSpPr>
          <p:cNvPr id="6" name="Titolo 1"/>
          <p:cNvSpPr txBox="1">
            <a:spLocks/>
          </p:cNvSpPr>
          <p:nvPr/>
        </p:nvSpPr>
        <p:spPr bwMode="auto">
          <a:xfrm>
            <a:off x="318992" y="260648"/>
            <a:ext cx="8717503" cy="648072"/>
          </a:xfrm>
          <a:prstGeom prst="rect">
            <a:avLst/>
          </a:prstGeom>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400">
                <a:solidFill>
                  <a:srgbClr val="0B3066"/>
                </a:solidFill>
                <a:latin typeface="+mj-lt"/>
                <a:ea typeface="+mj-ea"/>
                <a:cs typeface="ＭＳ Ｐゴシック"/>
              </a:defRPr>
            </a:lvl1pPr>
            <a:lvl2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2pPr>
            <a:lvl3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3pPr>
            <a:lvl4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4pPr>
            <a:lvl5pPr algn="l" rtl="0" eaLnBrk="0" fontAlgn="base" hangingPunct="0">
              <a:spcBef>
                <a:spcPct val="0"/>
              </a:spcBef>
              <a:spcAft>
                <a:spcPct val="0"/>
              </a:spcAft>
              <a:defRPr sz="2600">
                <a:solidFill>
                  <a:srgbClr val="0B3066"/>
                </a:solidFill>
                <a:latin typeface="Tahoma" charset="0"/>
                <a:ea typeface="ＭＳ Ｐゴシック" charset="-128"/>
                <a:cs typeface="ＭＳ Ｐゴシック"/>
              </a:defRPr>
            </a:lvl5pPr>
            <a:lvl6pPr marL="457200" algn="l" rtl="0" fontAlgn="base">
              <a:spcBef>
                <a:spcPct val="0"/>
              </a:spcBef>
              <a:spcAft>
                <a:spcPct val="0"/>
              </a:spcAft>
              <a:defRPr sz="2600">
                <a:solidFill>
                  <a:srgbClr val="0B3066"/>
                </a:solidFill>
                <a:latin typeface="Tahoma" charset="0"/>
                <a:ea typeface="ＭＳ Ｐゴシック" charset="-128"/>
              </a:defRPr>
            </a:lvl6pPr>
            <a:lvl7pPr marL="914400" algn="l" rtl="0" fontAlgn="base">
              <a:spcBef>
                <a:spcPct val="0"/>
              </a:spcBef>
              <a:spcAft>
                <a:spcPct val="0"/>
              </a:spcAft>
              <a:defRPr sz="2600">
                <a:solidFill>
                  <a:srgbClr val="0B3066"/>
                </a:solidFill>
                <a:latin typeface="Tahoma" charset="0"/>
                <a:ea typeface="ＭＳ Ｐゴシック" charset="-128"/>
              </a:defRPr>
            </a:lvl7pPr>
            <a:lvl8pPr marL="1371600" algn="l" rtl="0" fontAlgn="base">
              <a:spcBef>
                <a:spcPct val="0"/>
              </a:spcBef>
              <a:spcAft>
                <a:spcPct val="0"/>
              </a:spcAft>
              <a:defRPr sz="2600">
                <a:solidFill>
                  <a:srgbClr val="0B3066"/>
                </a:solidFill>
                <a:latin typeface="Tahoma" charset="0"/>
                <a:ea typeface="ＭＳ Ｐゴシック" charset="-128"/>
              </a:defRPr>
            </a:lvl8pPr>
            <a:lvl9pPr marL="1828800" algn="l" rtl="0" fontAlgn="base">
              <a:spcBef>
                <a:spcPct val="0"/>
              </a:spcBef>
              <a:spcAft>
                <a:spcPct val="0"/>
              </a:spcAft>
              <a:defRPr sz="2600">
                <a:solidFill>
                  <a:srgbClr val="0B3066"/>
                </a:solidFill>
                <a:latin typeface="Tahoma" charset="0"/>
                <a:ea typeface="ＭＳ Ｐゴシック" charset="-128"/>
              </a:defRPr>
            </a:lvl9pPr>
          </a:lstStyle>
          <a:p>
            <a:pPr>
              <a:defRPr/>
            </a:pPr>
            <a:r>
              <a:rPr lang="it-IT" b="1" dirty="0" smtClean="0"/>
              <a:t>Strategia di contrasto all’evasione: </a:t>
            </a:r>
            <a:r>
              <a:rPr lang="it-IT" b="1" i="1" dirty="0" smtClean="0"/>
              <a:t>lotteria degli scontrini</a:t>
            </a:r>
            <a:endParaRPr lang="it-IT" altLang="it-IT" b="1" i="1" kern="0" dirty="0">
              <a:cs typeface="+mj-cs"/>
            </a:endParaRPr>
          </a:p>
        </p:txBody>
      </p:sp>
      <p:sp>
        <p:nvSpPr>
          <p:cNvPr id="5" name="Segnaposto piè di pagina 4"/>
          <p:cNvSpPr>
            <a:spLocks noGrp="1"/>
          </p:cNvSpPr>
          <p:nvPr>
            <p:ph type="ftr" sz="quarter" idx="11"/>
          </p:nvPr>
        </p:nvSpPr>
        <p:spPr>
          <a:xfrm>
            <a:off x="6053138" y="6227763"/>
            <a:ext cx="2840037" cy="190500"/>
          </a:xfrm>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7" name="Segnaposto data 3"/>
          <p:cNvSpPr>
            <a:spLocks noGrp="1"/>
          </p:cNvSpPr>
          <p:nvPr>
            <p:ph type="dt" sz="half" idx="10"/>
          </p:nvPr>
        </p:nvSpPr>
        <p:spPr>
          <a:xfrm>
            <a:off x="6053138" y="6456363"/>
            <a:ext cx="2840037" cy="141287"/>
          </a:xfrm>
        </p:spPr>
        <p:txBody>
          <a:bodyPr/>
          <a:lstStyle/>
          <a:p>
            <a:pPr>
              <a:defRPr/>
            </a:pPr>
            <a:r>
              <a:rPr lang="it-IT" dirty="0" smtClean="0"/>
              <a:t>Roma, 31 Ottobre </a:t>
            </a:r>
            <a:r>
              <a:rPr lang="it-IT" dirty="0"/>
              <a:t>2018</a:t>
            </a:r>
          </a:p>
        </p:txBody>
      </p:sp>
    </p:spTree>
    <p:extLst>
      <p:ext uri="{BB962C8B-B14F-4D97-AF65-F5344CB8AC3E}">
        <p14:creationId xmlns:p14="http://schemas.microsoft.com/office/powerpoint/2010/main" val="16343423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data 3"/>
          <p:cNvSpPr>
            <a:spLocks noGrp="1"/>
          </p:cNvSpPr>
          <p:nvPr>
            <p:ph type="dt" sz="half" idx="10"/>
          </p:nvPr>
        </p:nvSpPr>
        <p:spPr/>
        <p:txBody>
          <a:bodyPr/>
          <a:lstStyle/>
          <a:p>
            <a:pPr>
              <a:defRPr/>
            </a:pPr>
            <a:r>
              <a:rPr lang="it-IT" dirty="0" smtClean="0"/>
              <a:t>Roma, 31 Ottobre </a:t>
            </a:r>
            <a:r>
              <a:rPr lang="it-IT" dirty="0"/>
              <a:t>2018</a:t>
            </a:r>
          </a:p>
        </p:txBody>
      </p:sp>
      <p:sp>
        <p:nvSpPr>
          <p:cNvPr id="5" name="Segnaposto piè di pagina 4"/>
          <p:cNvSpPr>
            <a:spLocks noGrp="1"/>
          </p:cNvSpPr>
          <p:nvPr>
            <p:ph type="ftr" sz="quarter" idx="11"/>
          </p:nvPr>
        </p:nvSpPr>
        <p:spPr/>
        <p:txBody>
          <a:bodyPr/>
          <a:lstStyle/>
          <a:p>
            <a:pPr>
              <a:defRPr/>
            </a:pPr>
            <a:r>
              <a:rPr lang="en-US" altLang="it-IT" b="1" dirty="0" smtClean="0">
                <a:solidFill>
                  <a:srgbClr val="002776"/>
                </a:solidFill>
              </a:rPr>
              <a:t>DL </a:t>
            </a:r>
            <a:r>
              <a:rPr lang="en-US" altLang="it-IT" b="1" dirty="0" err="1" smtClean="0">
                <a:solidFill>
                  <a:srgbClr val="002776"/>
                </a:solidFill>
              </a:rPr>
              <a:t>fiscale</a:t>
            </a:r>
            <a:endParaRPr lang="it-IT" b="1" dirty="0"/>
          </a:p>
        </p:txBody>
      </p:sp>
      <p:sp>
        <p:nvSpPr>
          <p:cNvPr id="8" name="Segnaposto contenuto 2"/>
          <p:cNvSpPr txBox="1">
            <a:spLocks/>
          </p:cNvSpPr>
          <p:nvPr/>
        </p:nvSpPr>
        <p:spPr>
          <a:xfrm>
            <a:off x="350780" y="332656"/>
            <a:ext cx="8384798" cy="648072"/>
          </a:xfrm>
          <a:prstGeom prst="rect">
            <a:avLst/>
          </a:prstGeom>
        </p:spPr>
        <p:txBody>
          <a:bodyPr/>
          <a:lst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marL="0" indent="0" algn="ctr">
              <a:buFontTx/>
              <a:buNone/>
            </a:pPr>
            <a:endParaRPr lang="en-US" sz="2200" b="1" kern="0" dirty="0"/>
          </a:p>
        </p:txBody>
      </p:sp>
      <p:sp>
        <p:nvSpPr>
          <p:cNvPr id="11" name="Segnaposto contenuto 2"/>
          <p:cNvSpPr txBox="1">
            <a:spLocks/>
          </p:cNvSpPr>
          <p:nvPr/>
        </p:nvSpPr>
        <p:spPr>
          <a:xfrm>
            <a:off x="899592" y="2556729"/>
            <a:ext cx="7488832" cy="648072"/>
          </a:xfrm>
          <a:prstGeom prst="rect">
            <a:avLst/>
          </a:prstGeom>
        </p:spPr>
        <p:txBody>
          <a:bodyPr/>
          <a:lst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marL="0" indent="0" algn="ctr">
              <a:buNone/>
            </a:pPr>
            <a:r>
              <a:rPr lang="it-IT" sz="2000" b="1" dirty="0"/>
              <a:t>Disposizioni in materia di pacificazione fiscale</a:t>
            </a:r>
          </a:p>
        </p:txBody>
      </p:sp>
    </p:spTree>
    <p:extLst>
      <p:ext uri="{BB962C8B-B14F-4D97-AF65-F5344CB8AC3E}">
        <p14:creationId xmlns:p14="http://schemas.microsoft.com/office/powerpoint/2010/main" val="16174923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data 3"/>
          <p:cNvSpPr>
            <a:spLocks noGrp="1"/>
          </p:cNvSpPr>
          <p:nvPr>
            <p:ph type="dt" sz="half" idx="10"/>
          </p:nvPr>
        </p:nvSpPr>
        <p:spPr/>
        <p:txBody>
          <a:bodyPr/>
          <a:lstStyle/>
          <a:p>
            <a:pPr>
              <a:defRPr/>
            </a:pPr>
            <a:r>
              <a:rPr lang="it-IT" dirty="0" smtClean="0"/>
              <a:t>Roma, 31 Ottobre </a:t>
            </a:r>
            <a:r>
              <a:rPr lang="it-IT" dirty="0"/>
              <a:t>2018</a:t>
            </a:r>
          </a:p>
        </p:txBody>
      </p:sp>
      <p:sp>
        <p:nvSpPr>
          <p:cNvPr id="5" name="Segnaposto piè di pagina 4"/>
          <p:cNvSpPr>
            <a:spLocks noGrp="1"/>
          </p:cNvSpPr>
          <p:nvPr>
            <p:ph type="ftr" sz="quarter" idx="11"/>
          </p:nvPr>
        </p:nvSpPr>
        <p:spPr/>
        <p:txBody>
          <a:bodyPr/>
          <a:lstStyle/>
          <a:p>
            <a:pPr>
              <a:defRPr/>
            </a:pPr>
            <a:r>
              <a:rPr lang="en-US" altLang="it-IT" b="1" dirty="0" smtClean="0">
                <a:solidFill>
                  <a:srgbClr val="002776"/>
                </a:solidFill>
              </a:rPr>
              <a:t>DL </a:t>
            </a:r>
            <a:r>
              <a:rPr lang="en-US" altLang="it-IT" b="1" dirty="0" err="1" smtClean="0">
                <a:solidFill>
                  <a:srgbClr val="002776"/>
                </a:solidFill>
              </a:rPr>
              <a:t>fiscale</a:t>
            </a:r>
            <a:endParaRPr lang="it-IT" b="1" dirty="0"/>
          </a:p>
        </p:txBody>
      </p:sp>
      <p:sp>
        <p:nvSpPr>
          <p:cNvPr id="8" name="Segnaposto contenuto 2"/>
          <p:cNvSpPr txBox="1">
            <a:spLocks/>
          </p:cNvSpPr>
          <p:nvPr/>
        </p:nvSpPr>
        <p:spPr>
          <a:xfrm>
            <a:off x="350780" y="332656"/>
            <a:ext cx="8384798" cy="648072"/>
          </a:xfrm>
          <a:prstGeom prst="rect">
            <a:avLst/>
          </a:prstGeom>
        </p:spPr>
        <p:txBody>
          <a:bodyPr/>
          <a:lst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marL="0" indent="0" algn="ctr">
              <a:buFontTx/>
              <a:buNone/>
            </a:pPr>
            <a:endParaRPr lang="en-US" sz="2200" b="1" kern="0" dirty="0"/>
          </a:p>
        </p:txBody>
      </p:sp>
      <p:sp>
        <p:nvSpPr>
          <p:cNvPr id="11" name="Segnaposto contenuto 2"/>
          <p:cNvSpPr txBox="1">
            <a:spLocks/>
          </p:cNvSpPr>
          <p:nvPr/>
        </p:nvSpPr>
        <p:spPr>
          <a:xfrm>
            <a:off x="367280" y="339247"/>
            <a:ext cx="8384798" cy="648072"/>
          </a:xfrm>
          <a:prstGeom prst="rect">
            <a:avLst/>
          </a:prstGeom>
        </p:spPr>
        <p:txBody>
          <a:bodyPr/>
          <a:lst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marL="0" indent="0" algn="ctr">
              <a:buNone/>
            </a:pPr>
            <a:r>
              <a:rPr lang="it-IT" sz="2400" dirty="0"/>
              <a:t>Disposizioni in materia di </a:t>
            </a:r>
            <a:r>
              <a:rPr lang="it-IT" sz="2400" b="1" dirty="0"/>
              <a:t>pacificazione fiscale</a:t>
            </a:r>
          </a:p>
          <a:p>
            <a:pPr marL="0" indent="0" algn="ctr">
              <a:buFontTx/>
              <a:buNone/>
            </a:pPr>
            <a:endParaRPr lang="it-IT" sz="2200" b="1" kern="0" dirty="0"/>
          </a:p>
        </p:txBody>
      </p:sp>
      <p:sp>
        <p:nvSpPr>
          <p:cNvPr id="2" name="Segnaposto contenuto 1"/>
          <p:cNvSpPr>
            <a:spLocks noGrp="1"/>
          </p:cNvSpPr>
          <p:nvPr>
            <p:ph idx="1"/>
          </p:nvPr>
        </p:nvSpPr>
        <p:spPr>
          <a:xfrm>
            <a:off x="360000" y="1268760"/>
            <a:ext cx="8384798" cy="4675532"/>
          </a:xfrm>
        </p:spPr>
        <p:txBody>
          <a:bodyPr/>
          <a:lstStyle/>
          <a:p>
            <a:pPr algn="just">
              <a:lnSpc>
                <a:spcPct val="125000"/>
              </a:lnSpc>
              <a:buFont typeface="Tahoma" panose="020B0604030504040204" pitchFamily="34" charset="0"/>
              <a:buChar char="-"/>
            </a:pPr>
            <a:r>
              <a:rPr lang="it-IT" sz="2000" b="1" dirty="0" smtClean="0"/>
              <a:t>Art. </a:t>
            </a:r>
            <a:r>
              <a:rPr lang="it-IT" sz="2000" b="1" dirty="0"/>
              <a:t>1</a:t>
            </a:r>
            <a:r>
              <a:rPr lang="it-IT" sz="2000" dirty="0"/>
              <a:t> Definizione agevolata dei processi verbali di </a:t>
            </a:r>
            <a:r>
              <a:rPr lang="it-IT" sz="2000" dirty="0" smtClean="0"/>
              <a:t>constatazione</a:t>
            </a:r>
          </a:p>
          <a:p>
            <a:pPr algn="just">
              <a:lnSpc>
                <a:spcPct val="125000"/>
              </a:lnSpc>
              <a:buFont typeface="Tahoma" panose="020B0604030504040204" pitchFamily="34" charset="0"/>
              <a:buChar char="-"/>
            </a:pPr>
            <a:r>
              <a:rPr lang="it-IT" sz="2000" b="1" dirty="0" smtClean="0"/>
              <a:t>Art. </a:t>
            </a:r>
            <a:r>
              <a:rPr lang="it-IT" sz="2000" b="1" dirty="0"/>
              <a:t>2 </a:t>
            </a:r>
            <a:r>
              <a:rPr lang="it-IT" sz="2000" dirty="0"/>
              <a:t>Definizione agevolata degli atti del processo di </a:t>
            </a:r>
            <a:r>
              <a:rPr lang="it-IT" sz="2000" dirty="0" smtClean="0"/>
              <a:t>accertamento</a:t>
            </a:r>
          </a:p>
          <a:p>
            <a:pPr algn="just">
              <a:lnSpc>
                <a:spcPct val="125000"/>
              </a:lnSpc>
              <a:buFont typeface="Tahoma" panose="020B0604030504040204" pitchFamily="34" charset="0"/>
              <a:buChar char="-"/>
            </a:pPr>
            <a:r>
              <a:rPr lang="it-IT" sz="2000" b="1" dirty="0"/>
              <a:t>Art</a:t>
            </a:r>
            <a:r>
              <a:rPr lang="it-IT" sz="2000" b="1" dirty="0" smtClean="0"/>
              <a:t>. 3 </a:t>
            </a:r>
            <a:r>
              <a:rPr lang="it-IT" sz="2000" dirty="0"/>
              <a:t>Definizione agevolata dei carichi affidati all’agente della riscossione (</a:t>
            </a:r>
            <a:r>
              <a:rPr lang="it-IT" sz="2000" dirty="0" smtClean="0"/>
              <a:t>rottamazione-ter)</a:t>
            </a:r>
          </a:p>
          <a:p>
            <a:pPr algn="just">
              <a:lnSpc>
                <a:spcPct val="125000"/>
              </a:lnSpc>
              <a:buFont typeface="Tahoma" panose="020B0604030504040204" pitchFamily="34" charset="0"/>
              <a:buChar char="-"/>
            </a:pPr>
            <a:r>
              <a:rPr lang="it-IT" sz="2000" b="1" dirty="0"/>
              <a:t>Art</a:t>
            </a:r>
            <a:r>
              <a:rPr lang="it-IT" sz="2000" b="1" dirty="0" smtClean="0"/>
              <a:t>. 4 </a:t>
            </a:r>
            <a:r>
              <a:rPr lang="it-IT" sz="2000" dirty="0"/>
              <a:t>Saldo e stralcio dei debiti fino a mille euro affidati agli agenti della riscossione dal 2000 al </a:t>
            </a:r>
            <a:r>
              <a:rPr lang="it-IT" sz="2000" dirty="0" smtClean="0"/>
              <a:t>2010</a:t>
            </a:r>
          </a:p>
          <a:p>
            <a:pPr algn="just">
              <a:lnSpc>
                <a:spcPct val="125000"/>
              </a:lnSpc>
              <a:buFont typeface="Tahoma" panose="020B0604030504040204" pitchFamily="34" charset="0"/>
              <a:buChar char="-"/>
            </a:pPr>
            <a:r>
              <a:rPr lang="it-IT" sz="2000" b="1" dirty="0" smtClean="0"/>
              <a:t>Art. </a:t>
            </a:r>
            <a:r>
              <a:rPr lang="it-IT" sz="2000" b="1" dirty="0"/>
              <a:t>5 </a:t>
            </a:r>
            <a:r>
              <a:rPr lang="it-IT" sz="2000" dirty="0"/>
              <a:t>Definizione agevolata dei carichi affidati all’agente della riscossione a titolo di risorse proprie dell’Unione </a:t>
            </a:r>
            <a:r>
              <a:rPr lang="it-IT" sz="2000" dirty="0" smtClean="0"/>
              <a:t>europea</a:t>
            </a:r>
          </a:p>
          <a:p>
            <a:pPr algn="just">
              <a:lnSpc>
                <a:spcPct val="125000"/>
              </a:lnSpc>
              <a:buFont typeface="Tahoma" panose="020B0604030504040204" pitchFamily="34" charset="0"/>
              <a:buChar char="-"/>
            </a:pPr>
            <a:r>
              <a:rPr lang="it-IT" sz="2000" b="1" dirty="0" smtClean="0"/>
              <a:t>Art. 6 </a:t>
            </a:r>
            <a:r>
              <a:rPr lang="it-IT" sz="2000" dirty="0" smtClean="0"/>
              <a:t>Definizione agevolata delle controversie tributarie - Liti pendenti</a:t>
            </a:r>
          </a:p>
          <a:p>
            <a:pPr algn="just">
              <a:lnSpc>
                <a:spcPct val="125000"/>
              </a:lnSpc>
              <a:buFont typeface="Tahoma" panose="020B0604030504040204" pitchFamily="34" charset="0"/>
              <a:buChar char="-"/>
            </a:pPr>
            <a:r>
              <a:rPr lang="it-IT" sz="2000" b="1" dirty="0" smtClean="0"/>
              <a:t>Art. 9 </a:t>
            </a:r>
            <a:r>
              <a:rPr lang="it-IT" sz="2000" dirty="0" smtClean="0"/>
              <a:t>Disposizioni in materia di dichiarazione integrativa speciale </a:t>
            </a:r>
          </a:p>
          <a:p>
            <a:pPr algn="just">
              <a:buFont typeface="Tahoma" panose="020B0604030504040204" pitchFamily="34" charset="0"/>
              <a:buChar char="-"/>
            </a:pPr>
            <a:endParaRPr lang="it-IT" sz="2000" dirty="0" smtClean="0"/>
          </a:p>
          <a:p>
            <a:pPr algn="just"/>
            <a:endParaRPr lang="it-IT" sz="2000" dirty="0" smtClean="0"/>
          </a:p>
          <a:p>
            <a:pPr marL="0" indent="0" algn="just">
              <a:buNone/>
            </a:pPr>
            <a:endParaRPr lang="en-US" sz="2000" dirty="0">
              <a:latin typeface="Gill Sans MT" pitchFamily="34" charset="0"/>
            </a:endParaRPr>
          </a:p>
          <a:p>
            <a:pPr algn="just"/>
            <a:endParaRPr lang="en-US" sz="2000" dirty="0">
              <a:latin typeface="Gill Sans MT" pitchFamily="34" charset="0"/>
            </a:endParaRPr>
          </a:p>
        </p:txBody>
      </p:sp>
    </p:spTree>
    <p:extLst>
      <p:ext uri="{BB962C8B-B14F-4D97-AF65-F5344CB8AC3E}">
        <p14:creationId xmlns:p14="http://schemas.microsoft.com/office/powerpoint/2010/main" val="39822253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data 3"/>
          <p:cNvSpPr>
            <a:spLocks noGrp="1"/>
          </p:cNvSpPr>
          <p:nvPr>
            <p:ph type="dt" sz="half" idx="10"/>
          </p:nvPr>
        </p:nvSpPr>
        <p:spPr/>
        <p:txBody>
          <a:bodyPr/>
          <a:lstStyle/>
          <a:p>
            <a:pPr>
              <a:defRPr/>
            </a:pPr>
            <a:r>
              <a:rPr lang="it-IT" dirty="0" smtClean="0"/>
              <a:t>Roma, 31 Ottobre </a:t>
            </a:r>
            <a:r>
              <a:rPr lang="it-IT" dirty="0"/>
              <a:t>2018</a:t>
            </a:r>
          </a:p>
        </p:txBody>
      </p:sp>
      <p:sp>
        <p:nvSpPr>
          <p:cNvPr id="5" name="Segnaposto piè di pagina 4"/>
          <p:cNvSpPr>
            <a:spLocks noGrp="1"/>
          </p:cNvSpPr>
          <p:nvPr>
            <p:ph type="ftr" sz="quarter" idx="11"/>
          </p:nvPr>
        </p:nvSpPr>
        <p:spPr/>
        <p:txBody>
          <a:bodyPr/>
          <a:lstStyle/>
          <a:p>
            <a:pPr>
              <a:defRPr/>
            </a:pPr>
            <a:r>
              <a:rPr lang="en-US" altLang="it-IT" b="1" dirty="0" smtClean="0">
                <a:solidFill>
                  <a:srgbClr val="002776"/>
                </a:solidFill>
              </a:rPr>
              <a:t>DL </a:t>
            </a:r>
            <a:r>
              <a:rPr lang="en-US" altLang="it-IT" b="1" dirty="0" err="1" smtClean="0">
                <a:solidFill>
                  <a:srgbClr val="002776"/>
                </a:solidFill>
              </a:rPr>
              <a:t>fiscale</a:t>
            </a:r>
            <a:endParaRPr lang="it-IT" b="1" dirty="0"/>
          </a:p>
        </p:txBody>
      </p:sp>
      <p:sp>
        <p:nvSpPr>
          <p:cNvPr id="8" name="Segnaposto contenuto 2"/>
          <p:cNvSpPr txBox="1">
            <a:spLocks/>
          </p:cNvSpPr>
          <p:nvPr/>
        </p:nvSpPr>
        <p:spPr>
          <a:xfrm>
            <a:off x="350780" y="332656"/>
            <a:ext cx="8384798" cy="648072"/>
          </a:xfrm>
          <a:prstGeom prst="rect">
            <a:avLst/>
          </a:prstGeom>
        </p:spPr>
        <p:txBody>
          <a:bodyPr/>
          <a:lst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marL="0" indent="0" algn="ctr">
              <a:buFontTx/>
              <a:buNone/>
            </a:pPr>
            <a:endParaRPr lang="en-US" sz="2200" b="1" kern="0" dirty="0"/>
          </a:p>
        </p:txBody>
      </p:sp>
      <p:sp>
        <p:nvSpPr>
          <p:cNvPr id="11" name="Segnaposto contenuto 2"/>
          <p:cNvSpPr txBox="1">
            <a:spLocks/>
          </p:cNvSpPr>
          <p:nvPr/>
        </p:nvSpPr>
        <p:spPr>
          <a:xfrm>
            <a:off x="367280" y="339247"/>
            <a:ext cx="8384798" cy="648072"/>
          </a:xfrm>
          <a:prstGeom prst="rect">
            <a:avLst/>
          </a:prstGeom>
        </p:spPr>
        <p:txBody>
          <a:bodyPr/>
          <a:lst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marL="0" indent="0" algn="ctr">
              <a:buNone/>
            </a:pPr>
            <a:r>
              <a:rPr lang="it-IT" sz="2400" b="1" dirty="0"/>
              <a:t>Disposizioni in materia di</a:t>
            </a:r>
            <a:r>
              <a:rPr lang="it-IT" sz="2400" dirty="0"/>
              <a:t> </a:t>
            </a:r>
            <a:r>
              <a:rPr lang="it-IT" sz="2400" b="1" dirty="0"/>
              <a:t>pacificazione </a:t>
            </a:r>
            <a:r>
              <a:rPr lang="it-IT" sz="2400" b="1" dirty="0" smtClean="0"/>
              <a:t>fiscale</a:t>
            </a:r>
          </a:p>
          <a:p>
            <a:pPr marL="0" indent="0" algn="ctr">
              <a:buFontTx/>
              <a:buNone/>
            </a:pPr>
            <a:endParaRPr lang="it-IT" sz="2200" b="1" kern="0" dirty="0"/>
          </a:p>
        </p:txBody>
      </p:sp>
      <p:sp>
        <p:nvSpPr>
          <p:cNvPr id="2" name="Segnaposto contenuto 1"/>
          <p:cNvSpPr>
            <a:spLocks noGrp="1"/>
          </p:cNvSpPr>
          <p:nvPr>
            <p:ph idx="1"/>
          </p:nvPr>
        </p:nvSpPr>
        <p:spPr>
          <a:xfrm>
            <a:off x="360000" y="1340768"/>
            <a:ext cx="8384798" cy="4603524"/>
          </a:xfrm>
        </p:spPr>
        <p:txBody>
          <a:bodyPr/>
          <a:lstStyle/>
          <a:p>
            <a:pPr algn="just"/>
            <a:r>
              <a:rPr lang="it-IT" sz="2000" dirty="0"/>
              <a:t>L’adozione delle misure ha lo scopo di migliorare l'efficienza generale del sistema della riscossione delle imposte, riducendo lo stock dei crediti fiscali che difficilmente potranno essere recuperati e che nel 2017 ha superato la quota di 800 miliardi di </a:t>
            </a:r>
            <a:r>
              <a:rPr lang="it-IT" sz="2000" dirty="0" smtClean="0"/>
              <a:t>euro.</a:t>
            </a:r>
          </a:p>
          <a:p>
            <a:pPr algn="just"/>
            <a:endParaRPr lang="it-IT" sz="2000" dirty="0"/>
          </a:p>
          <a:p>
            <a:pPr algn="just"/>
            <a:r>
              <a:rPr lang="it-IT" sz="2000" dirty="0" smtClean="0"/>
              <a:t>Lo stock dei crediti </a:t>
            </a:r>
            <a:r>
              <a:rPr lang="it-IT" sz="2000" dirty="0"/>
              <a:t>da incassare </a:t>
            </a:r>
            <a:r>
              <a:rPr lang="it-IT" sz="2000" dirty="0" smtClean="0"/>
              <a:t>è costituito </a:t>
            </a:r>
            <a:r>
              <a:rPr lang="it-IT" sz="2000" dirty="0"/>
              <a:t>per oltre l'82</a:t>
            </a:r>
            <a:r>
              <a:rPr lang="it-IT" sz="2000" dirty="0" smtClean="0"/>
              <a:t>% da </a:t>
            </a:r>
            <a:r>
              <a:rPr lang="it-IT" sz="2000" dirty="0"/>
              <a:t>somme che sono difficili da riscuotere perché si riferiscono a soggetti in </a:t>
            </a:r>
            <a:r>
              <a:rPr lang="it-IT" sz="2000" dirty="0" smtClean="0"/>
              <a:t>fallimento o in liquidazione, soggetti deceduti </a:t>
            </a:r>
            <a:r>
              <a:rPr lang="it-IT" sz="2000" dirty="0"/>
              <a:t>e aziende </a:t>
            </a:r>
            <a:r>
              <a:rPr lang="it-IT" sz="2000" dirty="0" smtClean="0"/>
              <a:t>cessate, o soggetti nei confronti dei quali l’agente della riscossione ha </a:t>
            </a:r>
            <a:r>
              <a:rPr lang="it-IT" sz="2000" dirty="0"/>
              <a:t>già tentato invano, in questi anni, azioni di recupero cautelare </a:t>
            </a:r>
            <a:r>
              <a:rPr lang="it-IT" sz="2000" dirty="0" smtClean="0"/>
              <a:t>e/o esecutivo</a:t>
            </a:r>
            <a:r>
              <a:rPr lang="it-IT" sz="2000" dirty="0"/>
              <a:t>.</a:t>
            </a:r>
          </a:p>
          <a:p>
            <a:pPr marL="0" indent="0" algn="just">
              <a:buNone/>
            </a:pPr>
            <a:endParaRPr lang="it-IT" sz="2000" dirty="0" smtClean="0"/>
          </a:p>
          <a:p>
            <a:pPr algn="just"/>
            <a:endParaRPr lang="it-IT" sz="2000" dirty="0" smtClean="0"/>
          </a:p>
          <a:p>
            <a:pPr marL="0" indent="0" algn="just">
              <a:buNone/>
            </a:pPr>
            <a:endParaRPr lang="en-US" sz="2000" dirty="0">
              <a:latin typeface="Gill Sans MT" pitchFamily="34" charset="0"/>
            </a:endParaRPr>
          </a:p>
          <a:p>
            <a:pPr algn="just"/>
            <a:endParaRPr lang="en-US" sz="2000" dirty="0">
              <a:latin typeface="Gill Sans MT" pitchFamily="34" charset="0"/>
            </a:endParaRPr>
          </a:p>
        </p:txBody>
      </p:sp>
    </p:spTree>
    <p:extLst>
      <p:ext uri="{BB962C8B-B14F-4D97-AF65-F5344CB8AC3E}">
        <p14:creationId xmlns:p14="http://schemas.microsoft.com/office/powerpoint/2010/main" val="31475761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data 3"/>
          <p:cNvSpPr>
            <a:spLocks noGrp="1"/>
          </p:cNvSpPr>
          <p:nvPr>
            <p:ph type="dt" sz="half" idx="10"/>
          </p:nvPr>
        </p:nvSpPr>
        <p:spPr/>
        <p:txBody>
          <a:bodyPr/>
          <a:lstStyle/>
          <a:p>
            <a:pPr>
              <a:defRPr/>
            </a:pPr>
            <a:r>
              <a:rPr lang="it-IT" dirty="0" smtClean="0"/>
              <a:t>Roma, 31 Ottobre </a:t>
            </a:r>
            <a:r>
              <a:rPr lang="it-IT" dirty="0"/>
              <a:t>2018</a:t>
            </a:r>
          </a:p>
        </p:txBody>
      </p:sp>
      <p:sp>
        <p:nvSpPr>
          <p:cNvPr id="5" name="Segnaposto piè di pagina 4"/>
          <p:cNvSpPr>
            <a:spLocks noGrp="1"/>
          </p:cNvSpPr>
          <p:nvPr>
            <p:ph type="ftr" sz="quarter" idx="11"/>
          </p:nvPr>
        </p:nvSpPr>
        <p:spPr/>
        <p:txBody>
          <a:bodyPr/>
          <a:lstStyle/>
          <a:p>
            <a:pPr>
              <a:defRPr/>
            </a:pPr>
            <a:r>
              <a:rPr lang="en-US" altLang="it-IT" b="1" dirty="0" smtClean="0">
                <a:solidFill>
                  <a:srgbClr val="002776"/>
                </a:solidFill>
              </a:rPr>
              <a:t>DL </a:t>
            </a:r>
            <a:r>
              <a:rPr lang="en-US" altLang="it-IT" b="1" dirty="0" err="1" smtClean="0">
                <a:solidFill>
                  <a:srgbClr val="002776"/>
                </a:solidFill>
              </a:rPr>
              <a:t>fiscale</a:t>
            </a:r>
            <a:endParaRPr lang="it-IT" b="1" dirty="0"/>
          </a:p>
        </p:txBody>
      </p:sp>
      <p:sp>
        <p:nvSpPr>
          <p:cNvPr id="8" name="Segnaposto contenuto 2"/>
          <p:cNvSpPr txBox="1">
            <a:spLocks/>
          </p:cNvSpPr>
          <p:nvPr/>
        </p:nvSpPr>
        <p:spPr>
          <a:xfrm>
            <a:off x="350780" y="332656"/>
            <a:ext cx="8384798" cy="648072"/>
          </a:xfrm>
          <a:prstGeom prst="rect">
            <a:avLst/>
          </a:prstGeom>
        </p:spPr>
        <p:txBody>
          <a:bodyPr/>
          <a:lst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marL="0" indent="0" algn="ctr">
              <a:buFontTx/>
              <a:buNone/>
            </a:pPr>
            <a:endParaRPr lang="en-US" sz="2200" b="1" kern="0" dirty="0"/>
          </a:p>
        </p:txBody>
      </p:sp>
      <p:sp>
        <p:nvSpPr>
          <p:cNvPr id="11" name="Segnaposto contenuto 2"/>
          <p:cNvSpPr txBox="1">
            <a:spLocks/>
          </p:cNvSpPr>
          <p:nvPr/>
        </p:nvSpPr>
        <p:spPr>
          <a:xfrm>
            <a:off x="367280" y="339246"/>
            <a:ext cx="8384798" cy="1577586"/>
          </a:xfrm>
          <a:prstGeom prst="rect">
            <a:avLst/>
          </a:prstGeom>
        </p:spPr>
        <p:txBody>
          <a:bodyPr/>
          <a:lst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marL="0" indent="0" algn="ctr">
              <a:buFontTx/>
              <a:buNone/>
            </a:pPr>
            <a:r>
              <a:rPr lang="it-IT" sz="2200" b="1" kern="0" dirty="0" smtClean="0"/>
              <a:t>Definizione </a:t>
            </a:r>
            <a:r>
              <a:rPr lang="it-IT" sz="2200" b="1" kern="0" dirty="0"/>
              <a:t>agevolata dei carichi affidati all’agente della riscossione - Rottamazione ter </a:t>
            </a:r>
            <a:r>
              <a:rPr lang="it-IT" sz="2200" b="1" kern="0" dirty="0" smtClean="0"/>
              <a:t>(art. 3)</a:t>
            </a:r>
            <a:endParaRPr lang="it-IT" sz="2200" b="1" kern="0" dirty="0"/>
          </a:p>
          <a:p>
            <a:pPr marL="0" indent="0" algn="ctr">
              <a:buFontTx/>
              <a:buNone/>
            </a:pPr>
            <a:endParaRPr lang="it-IT" sz="2200" b="1" kern="0" dirty="0"/>
          </a:p>
        </p:txBody>
      </p:sp>
      <p:sp>
        <p:nvSpPr>
          <p:cNvPr id="2" name="Segnaposto contenuto 1"/>
          <p:cNvSpPr>
            <a:spLocks noGrp="1"/>
          </p:cNvSpPr>
          <p:nvPr>
            <p:ph idx="1"/>
          </p:nvPr>
        </p:nvSpPr>
        <p:spPr>
          <a:xfrm>
            <a:off x="367280" y="1268760"/>
            <a:ext cx="8384798" cy="4459508"/>
          </a:xfrm>
        </p:spPr>
        <p:txBody>
          <a:bodyPr/>
          <a:lstStyle/>
          <a:p>
            <a:pPr marL="0" indent="0" algn="just">
              <a:buNone/>
            </a:pPr>
            <a:endParaRPr lang="en-US" sz="2000" dirty="0">
              <a:latin typeface="Gill Sans MT" pitchFamily="34" charset="0"/>
            </a:endParaRPr>
          </a:p>
          <a:p>
            <a:pPr algn="just"/>
            <a:r>
              <a:rPr lang="it-IT" sz="2000" dirty="0" smtClean="0"/>
              <a:t>La c.d. rottamazione ter si estende </a:t>
            </a:r>
            <a:r>
              <a:rPr lang="it-IT" sz="2000" dirty="0"/>
              <a:t>ai ruoli consegnati dal </a:t>
            </a:r>
            <a:r>
              <a:rPr lang="it-IT" sz="2000" dirty="0" smtClean="0"/>
              <a:t>1°ottobre </a:t>
            </a:r>
            <a:r>
              <a:rPr lang="it-IT" sz="2000" dirty="0"/>
              <a:t>2017 al 31 dicembre 2017 e </a:t>
            </a:r>
            <a:r>
              <a:rPr lang="it-IT" sz="2000" dirty="0" smtClean="0"/>
              <a:t>prevede la possibilità di definire </a:t>
            </a:r>
            <a:r>
              <a:rPr lang="it-IT" sz="2000" dirty="0"/>
              <a:t>in via agevolata i debiti </a:t>
            </a:r>
            <a:r>
              <a:rPr lang="it-IT" sz="2000" dirty="0" smtClean="0"/>
              <a:t>riferiti </a:t>
            </a:r>
            <a:r>
              <a:rPr lang="it-IT" sz="2000" dirty="0"/>
              <a:t>ai carichi affidati dal 01/01/2000 al 30/09/2017 non </a:t>
            </a:r>
            <a:r>
              <a:rPr lang="it-IT" sz="2000" dirty="0" smtClean="0"/>
              <a:t>già inclusi nella </a:t>
            </a:r>
            <a:r>
              <a:rPr lang="it-IT" sz="2000" dirty="0"/>
              <a:t>definizione di cui all’art. 1 DL n. 148/2017  (c.d. rottamazione bis). </a:t>
            </a:r>
            <a:r>
              <a:rPr lang="it-IT" sz="2000" dirty="0" smtClean="0"/>
              <a:t>La </a:t>
            </a:r>
            <a:r>
              <a:rPr lang="it-IT" sz="2000" dirty="0"/>
              <a:t>definizione agevolata prevista con il decreto 119/2018 concede dilazioni di pagamento in un lasso temporale di cinque anni.</a:t>
            </a:r>
          </a:p>
          <a:p>
            <a:pPr algn="just"/>
            <a:r>
              <a:rPr lang="it-IT" sz="2000" dirty="0" smtClean="0"/>
              <a:t>La misura è in linea con </a:t>
            </a:r>
            <a:r>
              <a:rPr lang="it-IT" sz="2000" dirty="0"/>
              <a:t>gli interventi previsti con i </a:t>
            </a:r>
            <a:r>
              <a:rPr lang="it-IT" sz="2000" dirty="0" smtClean="0"/>
              <a:t>D.L. </a:t>
            </a:r>
            <a:r>
              <a:rPr lang="it-IT" sz="2000" dirty="0"/>
              <a:t>n.193/2016 e  </a:t>
            </a:r>
            <a:r>
              <a:rPr lang="it-IT" sz="2000" dirty="0" smtClean="0"/>
              <a:t>D.L. n. 148/2017. Gli </a:t>
            </a:r>
            <a:r>
              <a:rPr lang="it-IT" sz="2000" dirty="0"/>
              <a:t>incassi </a:t>
            </a:r>
            <a:r>
              <a:rPr lang="it-IT" sz="2000" dirty="0" smtClean="0"/>
              <a:t>da definizione </a:t>
            </a:r>
            <a:r>
              <a:rPr lang="it-IT" sz="2000" dirty="0"/>
              <a:t>agevolata prevista dal decreto legge n. 193/2016 (c.d. prima rottamazione) ha superato l’importo complessivo di 7,2 miliardi previsto nella RT. Al 31 luglio risultavano riscossi 7,5 miliardi di </a:t>
            </a:r>
            <a:r>
              <a:rPr lang="it-IT" sz="2000" dirty="0" smtClean="0"/>
              <a:t>euro (il </a:t>
            </a:r>
            <a:r>
              <a:rPr lang="it-IT" sz="2000" dirty="0"/>
              <a:t>dato è ancora </a:t>
            </a:r>
            <a:r>
              <a:rPr lang="it-IT" sz="2000" dirty="0" smtClean="0"/>
              <a:t>parziale, non sono ancora disponibili le informazioni sui versamenti </a:t>
            </a:r>
            <a:r>
              <a:rPr lang="it-IT" sz="2000" dirty="0"/>
              <a:t>relativi all’ultima </a:t>
            </a:r>
            <a:r>
              <a:rPr lang="it-IT" sz="2000" dirty="0" smtClean="0"/>
              <a:t>rata). </a:t>
            </a:r>
            <a:endParaRPr lang="it-IT" sz="2000" dirty="0"/>
          </a:p>
          <a:p>
            <a:pPr algn="just"/>
            <a:endParaRPr lang="it-IT" sz="2000" dirty="0">
              <a:latin typeface="Gill Sans MT" pitchFamily="34" charset="0"/>
            </a:endParaRPr>
          </a:p>
        </p:txBody>
      </p:sp>
    </p:spTree>
    <p:extLst>
      <p:ext uri="{BB962C8B-B14F-4D97-AF65-F5344CB8AC3E}">
        <p14:creationId xmlns:p14="http://schemas.microsoft.com/office/powerpoint/2010/main" val="28048722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60000" y="360000"/>
            <a:ext cx="8384798" cy="1628840"/>
          </a:xfrm>
        </p:spPr>
        <p:txBody>
          <a:bodyPr/>
          <a:lstStyle/>
          <a:p>
            <a:pPr marL="0" indent="0" algn="ctr"/>
            <a:r>
              <a:rPr lang="it-IT" b="1" dirty="0" smtClean="0"/>
              <a:t>Definizione </a:t>
            </a:r>
            <a:r>
              <a:rPr lang="it-IT" b="1" dirty="0"/>
              <a:t>agevolata dei carichi affidati all’agente della riscossione - </a:t>
            </a:r>
            <a:r>
              <a:rPr lang="it-IT" b="1" dirty="0" smtClean="0"/>
              <a:t>Stralcio </a:t>
            </a:r>
            <a:r>
              <a:rPr lang="it-IT" b="1" dirty="0"/>
              <a:t>dei debiti fino a 1.000 </a:t>
            </a:r>
            <a:r>
              <a:rPr lang="it-IT" b="1" dirty="0" smtClean="0"/>
              <a:t>euro (art. 4)</a:t>
            </a:r>
            <a:r>
              <a:rPr lang="it-IT" b="1" dirty="0"/>
              <a:t/>
            </a:r>
            <a:br>
              <a:rPr lang="it-IT" b="1" dirty="0"/>
            </a:br>
            <a:endParaRPr lang="it-IT" dirty="0"/>
          </a:p>
        </p:txBody>
      </p:sp>
      <p:sp>
        <p:nvSpPr>
          <p:cNvPr id="3" name="Segnaposto contenuto 2"/>
          <p:cNvSpPr>
            <a:spLocks noGrp="1"/>
          </p:cNvSpPr>
          <p:nvPr>
            <p:ph idx="1"/>
          </p:nvPr>
        </p:nvSpPr>
        <p:spPr/>
        <p:txBody>
          <a:bodyPr/>
          <a:lstStyle/>
          <a:p>
            <a:pPr lvl="0" algn="just"/>
            <a:endParaRPr lang="it-IT" sz="2000" dirty="0" smtClean="0"/>
          </a:p>
          <a:p>
            <a:pPr lvl="0" algn="just"/>
            <a:r>
              <a:rPr lang="it-IT" sz="2000" dirty="0" smtClean="0"/>
              <a:t>I </a:t>
            </a:r>
            <a:r>
              <a:rPr lang="it-IT" sz="2000" dirty="0"/>
              <a:t>debiti fino a 1.000 euro affidati agli agenti della riscossione dal </a:t>
            </a:r>
            <a:r>
              <a:rPr lang="it-IT" sz="2000" dirty="0" smtClean="0"/>
              <a:t>1/1/2000 al 31/12/2010 </a:t>
            </a:r>
            <a:r>
              <a:rPr lang="it-IT" sz="2000" dirty="0"/>
              <a:t>sono automaticamente annullati. L'annullamento è effettuato alla data del 31 dicembre 2018. </a:t>
            </a:r>
            <a:endParaRPr lang="it-IT" sz="2000" dirty="0" smtClean="0"/>
          </a:p>
          <a:p>
            <a:pPr lvl="0" algn="just"/>
            <a:endParaRPr lang="it-IT" sz="2000" dirty="0" smtClean="0"/>
          </a:p>
          <a:p>
            <a:pPr algn="just"/>
            <a:r>
              <a:rPr lang="it-IT" sz="2000" dirty="0" smtClean="0"/>
              <a:t>Viene </a:t>
            </a:r>
            <a:r>
              <a:rPr lang="it-IT" sz="2000" dirty="0"/>
              <a:t>previsto lo «stralcio» per i crediti fiscali che non è stato possibile riscuotere a partire dall’anno 2000, </a:t>
            </a:r>
            <a:r>
              <a:rPr lang="it-IT" sz="2000" dirty="0" smtClean="0"/>
              <a:t>a causa di </a:t>
            </a:r>
            <a:r>
              <a:rPr lang="it-IT" sz="2000" dirty="0"/>
              <a:t>molteplici fattori (cessazione delle imprese iscritte a ruolo, decesso del debitore iscritto a ruolo, inesistenza di beni o di redditi aggredibili, fallimenti ecc.). Si tratta, in sostanza, di crediti figurativamente validi ma </a:t>
            </a:r>
            <a:r>
              <a:rPr lang="it-IT" sz="2000" dirty="0" smtClean="0"/>
              <a:t>difficilmente esigibili.</a:t>
            </a:r>
          </a:p>
          <a:p>
            <a:pPr algn="just"/>
            <a:endParaRPr lang="en-US" sz="2000" dirty="0" smtClean="0"/>
          </a:p>
          <a:p>
            <a:endParaRPr lang="it-IT" dirty="0"/>
          </a:p>
        </p:txBody>
      </p:sp>
      <p:sp>
        <p:nvSpPr>
          <p:cNvPr id="4" name="Segnaposto data 3"/>
          <p:cNvSpPr>
            <a:spLocks noGrp="1"/>
          </p:cNvSpPr>
          <p:nvPr>
            <p:ph type="dt" sz="half" idx="10"/>
          </p:nvPr>
        </p:nvSpPr>
        <p:spPr/>
        <p:txBody>
          <a:bodyPr/>
          <a:lstStyle/>
          <a:p>
            <a:pPr>
              <a:defRPr/>
            </a:pPr>
            <a:r>
              <a:rPr lang="it-IT" dirty="0"/>
              <a:t>Roma, 31 Ottobre 2018</a:t>
            </a:r>
          </a:p>
        </p:txBody>
      </p:sp>
      <p:sp>
        <p:nvSpPr>
          <p:cNvPr id="5" name="Segnaposto piè di pagina 4"/>
          <p:cNvSpPr>
            <a:spLocks noGrp="1"/>
          </p:cNvSpPr>
          <p:nvPr>
            <p:ph type="ftr" sz="quarter" idx="11"/>
          </p:nvPr>
        </p:nvSpPr>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6" name="Segnaposto numero diapositiva 5"/>
          <p:cNvSpPr>
            <a:spLocks noGrp="1"/>
          </p:cNvSpPr>
          <p:nvPr>
            <p:ph type="sldNum" sz="quarter" idx="12"/>
          </p:nvPr>
        </p:nvSpPr>
        <p:spPr/>
        <p:txBody>
          <a:bodyPr/>
          <a:lstStyle/>
          <a:p>
            <a:pPr>
              <a:defRPr/>
            </a:pPr>
            <a:fld id="{00E26348-5CD6-409C-B24F-FA280CD08DBE}" type="slidenum">
              <a:rPr lang="it-IT" smtClean="0"/>
              <a:pPr>
                <a:defRPr/>
              </a:pPr>
              <a:t>22</a:t>
            </a:fld>
            <a:endParaRPr lang="it-IT"/>
          </a:p>
        </p:txBody>
      </p:sp>
    </p:spTree>
    <p:extLst>
      <p:ext uri="{BB962C8B-B14F-4D97-AF65-F5344CB8AC3E}">
        <p14:creationId xmlns:p14="http://schemas.microsoft.com/office/powerpoint/2010/main" val="1663470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60000" y="360000"/>
            <a:ext cx="8384798" cy="692736"/>
          </a:xfrm>
        </p:spPr>
        <p:txBody>
          <a:bodyPr/>
          <a:lstStyle/>
          <a:p>
            <a:r>
              <a:rPr lang="it-IT" b="1" dirty="0" smtClean="0"/>
              <a:t>Effetti finanziari</a:t>
            </a:r>
            <a:endParaRPr lang="it-IT" b="1" dirty="0"/>
          </a:p>
        </p:txBody>
      </p:sp>
      <p:sp>
        <p:nvSpPr>
          <p:cNvPr id="3" name="Segnaposto contenuto 2"/>
          <p:cNvSpPr>
            <a:spLocks noGrp="1"/>
          </p:cNvSpPr>
          <p:nvPr>
            <p:ph idx="1"/>
          </p:nvPr>
        </p:nvSpPr>
        <p:spPr>
          <a:xfrm>
            <a:off x="360000" y="1412776"/>
            <a:ext cx="8384798" cy="4531516"/>
          </a:xfrm>
        </p:spPr>
        <p:txBody>
          <a:bodyPr/>
          <a:lstStyle/>
          <a:p>
            <a:endParaRPr lang="it-IT" sz="1600" dirty="0" smtClean="0"/>
          </a:p>
          <a:p>
            <a:endParaRPr lang="it-IT" sz="1600" dirty="0"/>
          </a:p>
        </p:txBody>
      </p:sp>
      <p:sp>
        <p:nvSpPr>
          <p:cNvPr id="4" name="Segnaposto data 3"/>
          <p:cNvSpPr>
            <a:spLocks noGrp="1"/>
          </p:cNvSpPr>
          <p:nvPr>
            <p:ph type="dt" sz="half" idx="10"/>
          </p:nvPr>
        </p:nvSpPr>
        <p:spPr/>
        <p:txBody>
          <a:bodyPr/>
          <a:lstStyle/>
          <a:p>
            <a:pPr>
              <a:defRPr/>
            </a:pPr>
            <a:r>
              <a:rPr lang="it-IT" dirty="0"/>
              <a:t>Roma, 31 Ottobre 2018</a:t>
            </a:r>
          </a:p>
        </p:txBody>
      </p:sp>
      <p:sp>
        <p:nvSpPr>
          <p:cNvPr id="5" name="Segnaposto piè di pagina 4"/>
          <p:cNvSpPr>
            <a:spLocks noGrp="1"/>
          </p:cNvSpPr>
          <p:nvPr>
            <p:ph type="ftr" sz="quarter" idx="11"/>
          </p:nvPr>
        </p:nvSpPr>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6" name="Segnaposto numero diapositiva 5"/>
          <p:cNvSpPr>
            <a:spLocks noGrp="1"/>
          </p:cNvSpPr>
          <p:nvPr>
            <p:ph type="sldNum" sz="quarter" idx="12"/>
          </p:nvPr>
        </p:nvSpPr>
        <p:spPr/>
        <p:txBody>
          <a:bodyPr/>
          <a:lstStyle/>
          <a:p>
            <a:pPr>
              <a:defRPr/>
            </a:pPr>
            <a:fld id="{00E26348-5CD6-409C-B24F-FA280CD08DBE}" type="slidenum">
              <a:rPr lang="it-IT" smtClean="0"/>
              <a:pPr>
                <a:defRPr/>
              </a:pPr>
              <a:t>23</a:t>
            </a:fld>
            <a:endParaRPr lang="it-IT"/>
          </a:p>
        </p:txBody>
      </p:sp>
      <p:graphicFrame>
        <p:nvGraphicFramePr>
          <p:cNvPr id="8" name="Tabella 7"/>
          <p:cNvGraphicFramePr>
            <a:graphicFrameLocks noGrp="1"/>
          </p:cNvGraphicFramePr>
          <p:nvPr>
            <p:extLst>
              <p:ext uri="{D42A27DB-BD31-4B8C-83A1-F6EECF244321}">
                <p14:modId xmlns:p14="http://schemas.microsoft.com/office/powerpoint/2010/main" val="2323326655"/>
              </p:ext>
            </p:extLst>
          </p:nvPr>
        </p:nvGraphicFramePr>
        <p:xfrm>
          <a:off x="1403648" y="1196752"/>
          <a:ext cx="6130013" cy="3312368"/>
        </p:xfrm>
        <a:graphic>
          <a:graphicData uri="http://schemas.openxmlformats.org/drawingml/2006/table">
            <a:tbl>
              <a:tblPr/>
              <a:tblGrid>
                <a:gridCol w="2980637">
                  <a:extLst>
                    <a:ext uri="{9D8B030D-6E8A-4147-A177-3AD203B41FA5}">
                      <a16:colId xmlns:a16="http://schemas.microsoft.com/office/drawing/2014/main" val="20000"/>
                    </a:ext>
                  </a:extLst>
                </a:gridCol>
                <a:gridCol w="524896">
                  <a:extLst>
                    <a:ext uri="{9D8B030D-6E8A-4147-A177-3AD203B41FA5}">
                      <a16:colId xmlns:a16="http://schemas.microsoft.com/office/drawing/2014/main" val="20001"/>
                    </a:ext>
                  </a:extLst>
                </a:gridCol>
                <a:gridCol w="524896">
                  <a:extLst>
                    <a:ext uri="{9D8B030D-6E8A-4147-A177-3AD203B41FA5}">
                      <a16:colId xmlns:a16="http://schemas.microsoft.com/office/drawing/2014/main" val="20002"/>
                    </a:ext>
                  </a:extLst>
                </a:gridCol>
                <a:gridCol w="524896">
                  <a:extLst>
                    <a:ext uri="{9D8B030D-6E8A-4147-A177-3AD203B41FA5}">
                      <a16:colId xmlns:a16="http://schemas.microsoft.com/office/drawing/2014/main" val="20003"/>
                    </a:ext>
                  </a:extLst>
                </a:gridCol>
                <a:gridCol w="524896">
                  <a:extLst>
                    <a:ext uri="{9D8B030D-6E8A-4147-A177-3AD203B41FA5}">
                      <a16:colId xmlns:a16="http://schemas.microsoft.com/office/drawing/2014/main" val="20004"/>
                    </a:ext>
                  </a:extLst>
                </a:gridCol>
                <a:gridCol w="524896">
                  <a:extLst>
                    <a:ext uri="{9D8B030D-6E8A-4147-A177-3AD203B41FA5}">
                      <a16:colId xmlns:a16="http://schemas.microsoft.com/office/drawing/2014/main" val="20005"/>
                    </a:ext>
                  </a:extLst>
                </a:gridCol>
                <a:gridCol w="524896">
                  <a:extLst>
                    <a:ext uri="{9D8B030D-6E8A-4147-A177-3AD203B41FA5}">
                      <a16:colId xmlns:a16="http://schemas.microsoft.com/office/drawing/2014/main" val="20006"/>
                    </a:ext>
                  </a:extLst>
                </a:gridCol>
              </a:tblGrid>
              <a:tr h="233648">
                <a:tc gridSpan="7">
                  <a:txBody>
                    <a:bodyPr/>
                    <a:lstStyle/>
                    <a:p>
                      <a:pPr algn="ctr" fontAlgn="b"/>
                      <a:r>
                        <a:rPr lang="it-IT" sz="1200" b="1" dirty="0">
                          <a:solidFill>
                            <a:srgbClr val="0B3066"/>
                          </a:solidFill>
                          <a:latin typeface="+mj-lt"/>
                          <a:ea typeface="+mj-ea"/>
                          <a:cs typeface="+mj-cs"/>
                        </a:rPr>
                        <a:t>Rottamazione ter e </a:t>
                      </a:r>
                      <a:r>
                        <a:rPr lang="it-IT" sz="1200" b="1" dirty="0" smtClean="0">
                          <a:solidFill>
                            <a:srgbClr val="0B3066"/>
                          </a:solidFill>
                          <a:latin typeface="+mj-lt"/>
                          <a:ea typeface="+mj-ea"/>
                          <a:cs typeface="+mj-cs"/>
                        </a:rPr>
                        <a:t>«stralcio» dei carichi fino a 1.000 euro </a:t>
                      </a:r>
                      <a:endParaRPr lang="it-IT" sz="1200" b="1" dirty="0">
                        <a:solidFill>
                          <a:srgbClr val="0B3066"/>
                        </a:solidFill>
                        <a:latin typeface="+mj-lt"/>
                        <a:ea typeface="+mj-ea"/>
                        <a:cs typeface="+mj-cs"/>
                      </a:endParaRPr>
                    </a:p>
                  </a:txBody>
                  <a:tcPr marL="7843" marR="7843" marT="7843" marB="0" anchor="b">
                    <a:lnL>
                      <a:noFill/>
                    </a:lnL>
                    <a:lnR>
                      <a:noFill/>
                    </a:lnR>
                    <a:lnT>
                      <a:noFill/>
                    </a:lnT>
                    <a:lnB>
                      <a:noFill/>
                    </a:lnB>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233648">
                <a:tc>
                  <a:txBody>
                    <a:bodyPr/>
                    <a:lstStyle/>
                    <a:p>
                      <a:pPr algn="l" fontAlgn="b"/>
                      <a:endParaRPr lang="it-IT" sz="700" b="0" i="1" u="none" strike="noStrike" dirty="0">
                        <a:solidFill>
                          <a:srgbClr val="000000"/>
                        </a:solidFill>
                        <a:effectLst/>
                        <a:latin typeface="Calibri"/>
                      </a:endParaRPr>
                    </a:p>
                  </a:txBody>
                  <a:tcPr marL="7843" marR="7843" marT="78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700" b="0" i="1" u="none" strike="noStrike">
                          <a:solidFill>
                            <a:srgbClr val="000000"/>
                          </a:solidFill>
                          <a:effectLst/>
                          <a:latin typeface="Calibri"/>
                        </a:rPr>
                        <a:t>2018</a:t>
                      </a:r>
                    </a:p>
                  </a:txBody>
                  <a:tcPr marL="7843" marR="7843" marT="78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700" b="0" i="1" u="none" strike="noStrike" dirty="0">
                          <a:solidFill>
                            <a:srgbClr val="000000"/>
                          </a:solidFill>
                          <a:effectLst/>
                          <a:latin typeface="Calibri"/>
                        </a:rPr>
                        <a:t>2019</a:t>
                      </a:r>
                    </a:p>
                  </a:txBody>
                  <a:tcPr marL="7843" marR="7843" marT="78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700" b="0" i="1" u="none" strike="noStrike" dirty="0">
                          <a:solidFill>
                            <a:srgbClr val="000000"/>
                          </a:solidFill>
                          <a:effectLst/>
                          <a:latin typeface="Calibri"/>
                        </a:rPr>
                        <a:t>2020</a:t>
                      </a:r>
                    </a:p>
                  </a:txBody>
                  <a:tcPr marL="7843" marR="7843" marT="78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700" b="0" i="1" u="none" strike="noStrike" dirty="0">
                          <a:solidFill>
                            <a:srgbClr val="000000"/>
                          </a:solidFill>
                          <a:effectLst/>
                          <a:latin typeface="Calibri"/>
                        </a:rPr>
                        <a:t>2021</a:t>
                      </a:r>
                    </a:p>
                  </a:txBody>
                  <a:tcPr marL="7843" marR="7843" marT="78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700" b="0" i="1" u="none" strike="noStrike" dirty="0">
                          <a:solidFill>
                            <a:srgbClr val="000000"/>
                          </a:solidFill>
                          <a:effectLst/>
                          <a:latin typeface="Calibri"/>
                        </a:rPr>
                        <a:t>2022</a:t>
                      </a:r>
                    </a:p>
                  </a:txBody>
                  <a:tcPr marL="7843" marR="7843" marT="78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700" b="0" i="1" u="none" strike="noStrike">
                          <a:solidFill>
                            <a:srgbClr val="000000"/>
                          </a:solidFill>
                          <a:effectLst/>
                          <a:latin typeface="Calibri"/>
                        </a:rPr>
                        <a:t>2023</a:t>
                      </a:r>
                    </a:p>
                  </a:txBody>
                  <a:tcPr marL="7843" marR="7843" marT="784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74522">
                <a:tc>
                  <a:txBody>
                    <a:bodyPr/>
                    <a:lstStyle/>
                    <a:p>
                      <a:pPr algn="l" fontAlgn="b"/>
                      <a:r>
                        <a:rPr lang="it-IT" sz="1200" b="0" i="0" u="none" strike="noStrike" dirty="0">
                          <a:solidFill>
                            <a:srgbClr val="000000"/>
                          </a:solidFill>
                          <a:effectLst/>
                          <a:latin typeface="Calibri"/>
                        </a:rPr>
                        <a:t>Gettito atteso Rottamazione-ter carichi affidati fino al 31/12/2017 e non rientranti in piani di definizione agevolata DL n. 148/2017</a:t>
                      </a:r>
                    </a:p>
                  </a:txBody>
                  <a:tcPr marL="7843" marR="7843" marT="78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it-IT" sz="1200" b="0" i="0" u="none" strike="noStrike">
                          <a:solidFill>
                            <a:srgbClr val="000000"/>
                          </a:solidFill>
                          <a:effectLst/>
                          <a:latin typeface="Calibri"/>
                        </a:rPr>
                        <a:t>0</a:t>
                      </a:r>
                    </a:p>
                  </a:txBody>
                  <a:tcPr marL="7843" marR="7843" marT="78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it-IT" sz="1200" b="0" i="0" u="none" strike="noStrike">
                          <a:solidFill>
                            <a:srgbClr val="000000"/>
                          </a:solidFill>
                          <a:effectLst/>
                          <a:latin typeface="Calibri"/>
                        </a:rPr>
                        <a:t>2.220</a:t>
                      </a:r>
                    </a:p>
                  </a:txBody>
                  <a:tcPr marL="7843" marR="7843" marT="78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it-IT" sz="1200" b="0" i="0" u="none" strike="noStrike">
                          <a:solidFill>
                            <a:srgbClr val="000000"/>
                          </a:solidFill>
                          <a:effectLst/>
                          <a:latin typeface="Calibri"/>
                        </a:rPr>
                        <a:t>2.220</a:t>
                      </a:r>
                    </a:p>
                  </a:txBody>
                  <a:tcPr marL="7843" marR="7843" marT="78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it-IT" sz="1200" b="0" i="0" u="none" strike="noStrike">
                          <a:solidFill>
                            <a:srgbClr val="000000"/>
                          </a:solidFill>
                          <a:effectLst/>
                          <a:latin typeface="Calibri"/>
                        </a:rPr>
                        <a:t>2.220</a:t>
                      </a:r>
                    </a:p>
                  </a:txBody>
                  <a:tcPr marL="7843" marR="7843" marT="78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it-IT" sz="1200" b="0" i="0" u="none" strike="noStrike">
                          <a:solidFill>
                            <a:srgbClr val="000000"/>
                          </a:solidFill>
                          <a:effectLst/>
                          <a:latin typeface="Calibri"/>
                        </a:rPr>
                        <a:t>2.220</a:t>
                      </a:r>
                    </a:p>
                  </a:txBody>
                  <a:tcPr marL="7843" marR="7843" marT="78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it-IT" sz="1200" b="0" i="0" u="none" strike="noStrike">
                          <a:solidFill>
                            <a:srgbClr val="000000"/>
                          </a:solidFill>
                          <a:effectLst/>
                          <a:latin typeface="Calibri"/>
                        </a:rPr>
                        <a:t>2.220</a:t>
                      </a:r>
                    </a:p>
                  </a:txBody>
                  <a:tcPr marL="7843" marR="7843" marT="7843"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560753">
                <a:tc>
                  <a:txBody>
                    <a:bodyPr/>
                    <a:lstStyle/>
                    <a:p>
                      <a:pPr algn="l" fontAlgn="b"/>
                      <a:r>
                        <a:rPr lang="it-IT" sz="1200" b="0" i="0" u="none" strike="noStrike" dirty="0">
                          <a:solidFill>
                            <a:srgbClr val="000000"/>
                          </a:solidFill>
                          <a:effectLst/>
                          <a:latin typeface="Calibri"/>
                        </a:rPr>
                        <a:t>Rimodulazione definizione agevolata DL n. 148/2017 (Rottamazione bis)</a:t>
                      </a:r>
                    </a:p>
                  </a:txBody>
                  <a:tcPr marL="7843" marR="7843" marT="7843" marB="0" anchor="b">
                    <a:lnL>
                      <a:noFill/>
                    </a:lnL>
                    <a:lnR>
                      <a:noFill/>
                    </a:lnR>
                    <a:lnT>
                      <a:noFill/>
                    </a:lnT>
                    <a:lnB>
                      <a:noFill/>
                    </a:lnB>
                  </a:tcPr>
                </a:tc>
                <a:tc>
                  <a:txBody>
                    <a:bodyPr/>
                    <a:lstStyle/>
                    <a:p>
                      <a:pPr algn="r" fontAlgn="b"/>
                      <a:r>
                        <a:rPr lang="it-IT" sz="1200" b="0" i="0" u="none" strike="noStrike" dirty="0">
                          <a:solidFill>
                            <a:srgbClr val="000000"/>
                          </a:solidFill>
                          <a:effectLst/>
                          <a:latin typeface="Calibri"/>
                        </a:rPr>
                        <a:t>-385</a:t>
                      </a:r>
                    </a:p>
                  </a:txBody>
                  <a:tcPr marL="7843" marR="7843" marT="7843" marB="0" anchor="b">
                    <a:lnL>
                      <a:noFill/>
                    </a:lnL>
                    <a:lnR>
                      <a:noFill/>
                    </a:lnR>
                    <a:lnT>
                      <a:noFill/>
                    </a:lnT>
                    <a:lnB>
                      <a:noFill/>
                    </a:lnB>
                  </a:tcPr>
                </a:tc>
                <a:tc>
                  <a:txBody>
                    <a:bodyPr/>
                    <a:lstStyle/>
                    <a:p>
                      <a:pPr algn="r" fontAlgn="b"/>
                      <a:r>
                        <a:rPr lang="it-IT" sz="1200" b="0" i="0" u="none" strike="noStrike">
                          <a:solidFill>
                            <a:srgbClr val="000000"/>
                          </a:solidFill>
                          <a:effectLst/>
                          <a:latin typeface="Calibri"/>
                        </a:rPr>
                        <a:t>-130</a:t>
                      </a:r>
                    </a:p>
                  </a:txBody>
                  <a:tcPr marL="7843" marR="7843" marT="7843" marB="0" anchor="b">
                    <a:lnL>
                      <a:noFill/>
                    </a:lnL>
                    <a:lnR>
                      <a:noFill/>
                    </a:lnR>
                    <a:lnT>
                      <a:noFill/>
                    </a:lnT>
                    <a:lnB>
                      <a:noFill/>
                    </a:lnB>
                  </a:tcPr>
                </a:tc>
                <a:tc>
                  <a:txBody>
                    <a:bodyPr/>
                    <a:lstStyle/>
                    <a:p>
                      <a:pPr algn="r" fontAlgn="b"/>
                      <a:r>
                        <a:rPr lang="it-IT" sz="1200" b="0" i="0" u="none" strike="noStrike">
                          <a:solidFill>
                            <a:srgbClr val="000000"/>
                          </a:solidFill>
                          <a:effectLst/>
                          <a:latin typeface="Calibri"/>
                        </a:rPr>
                        <a:t>610</a:t>
                      </a:r>
                    </a:p>
                  </a:txBody>
                  <a:tcPr marL="7843" marR="7843" marT="7843" marB="0" anchor="b">
                    <a:lnL>
                      <a:noFill/>
                    </a:lnL>
                    <a:lnR>
                      <a:noFill/>
                    </a:lnR>
                    <a:lnT>
                      <a:noFill/>
                    </a:lnT>
                    <a:lnB>
                      <a:noFill/>
                    </a:lnB>
                  </a:tcPr>
                </a:tc>
                <a:tc>
                  <a:txBody>
                    <a:bodyPr/>
                    <a:lstStyle/>
                    <a:p>
                      <a:pPr algn="r" fontAlgn="b"/>
                      <a:r>
                        <a:rPr lang="it-IT" sz="1200" b="0" i="0" u="none" strike="noStrike">
                          <a:solidFill>
                            <a:srgbClr val="000000"/>
                          </a:solidFill>
                          <a:effectLst/>
                          <a:latin typeface="Calibri"/>
                        </a:rPr>
                        <a:t>610</a:t>
                      </a:r>
                    </a:p>
                  </a:txBody>
                  <a:tcPr marL="7843" marR="7843" marT="7843" marB="0" anchor="b">
                    <a:lnL>
                      <a:noFill/>
                    </a:lnL>
                    <a:lnR>
                      <a:noFill/>
                    </a:lnR>
                    <a:lnT>
                      <a:noFill/>
                    </a:lnT>
                    <a:lnB>
                      <a:noFill/>
                    </a:lnB>
                  </a:tcPr>
                </a:tc>
                <a:tc>
                  <a:txBody>
                    <a:bodyPr/>
                    <a:lstStyle/>
                    <a:p>
                      <a:pPr algn="r" fontAlgn="b"/>
                      <a:r>
                        <a:rPr lang="it-IT" sz="1200" b="0" i="0" u="none" strike="noStrike">
                          <a:solidFill>
                            <a:srgbClr val="000000"/>
                          </a:solidFill>
                          <a:effectLst/>
                          <a:latin typeface="Calibri"/>
                        </a:rPr>
                        <a:t>610</a:t>
                      </a:r>
                    </a:p>
                  </a:txBody>
                  <a:tcPr marL="7843" marR="7843" marT="7843" marB="0" anchor="b">
                    <a:lnL>
                      <a:noFill/>
                    </a:lnL>
                    <a:lnR>
                      <a:noFill/>
                    </a:lnR>
                    <a:lnT>
                      <a:noFill/>
                    </a:lnT>
                    <a:lnB>
                      <a:noFill/>
                    </a:lnB>
                  </a:tcPr>
                </a:tc>
                <a:tc>
                  <a:txBody>
                    <a:bodyPr/>
                    <a:lstStyle/>
                    <a:p>
                      <a:pPr algn="r" fontAlgn="b"/>
                      <a:r>
                        <a:rPr lang="it-IT" sz="1200" b="0" i="0" u="none" strike="noStrike">
                          <a:solidFill>
                            <a:srgbClr val="000000"/>
                          </a:solidFill>
                          <a:effectLst/>
                          <a:latin typeface="Calibri"/>
                        </a:rPr>
                        <a:t>610</a:t>
                      </a:r>
                    </a:p>
                  </a:txBody>
                  <a:tcPr marL="7843" marR="7843" marT="7843" marB="0" anchor="b">
                    <a:lnL>
                      <a:noFill/>
                    </a:lnL>
                    <a:lnR>
                      <a:noFill/>
                    </a:lnR>
                    <a:lnT>
                      <a:noFill/>
                    </a:lnT>
                    <a:lnB>
                      <a:noFill/>
                    </a:lnB>
                  </a:tcPr>
                </a:tc>
                <a:extLst>
                  <a:ext uri="{0D108BD9-81ED-4DB2-BD59-A6C34878D82A}">
                    <a16:rowId xmlns:a16="http://schemas.microsoft.com/office/drawing/2014/main" val="10003"/>
                  </a:ext>
                </a:extLst>
              </a:tr>
              <a:tr h="574522">
                <a:tc>
                  <a:txBody>
                    <a:bodyPr/>
                    <a:lstStyle/>
                    <a:p>
                      <a:pPr algn="l" fontAlgn="b"/>
                      <a:r>
                        <a:rPr lang="it-IT" sz="1200" b="0" i="0" u="none" strike="noStrike" dirty="0">
                          <a:solidFill>
                            <a:srgbClr val="000000"/>
                          </a:solidFill>
                          <a:effectLst/>
                          <a:latin typeface="Calibri"/>
                        </a:rPr>
                        <a:t>Impatto "stralcio" partite fino a 1.000 euro affidate fino al 2010 su gettito atteso da Rottamazione-ter</a:t>
                      </a:r>
                    </a:p>
                  </a:txBody>
                  <a:tcPr marL="7843" marR="7843" marT="7843" marB="0" anchor="b">
                    <a:lnL>
                      <a:noFill/>
                    </a:lnL>
                    <a:lnR>
                      <a:noFill/>
                    </a:lnR>
                    <a:lnT>
                      <a:noFill/>
                    </a:lnT>
                    <a:lnB>
                      <a:noFill/>
                    </a:lnB>
                  </a:tcPr>
                </a:tc>
                <a:tc>
                  <a:txBody>
                    <a:bodyPr/>
                    <a:lstStyle/>
                    <a:p>
                      <a:pPr algn="r" fontAlgn="b"/>
                      <a:r>
                        <a:rPr lang="it-IT" sz="1200" b="0" i="0" u="none" strike="noStrike" dirty="0">
                          <a:solidFill>
                            <a:srgbClr val="000000"/>
                          </a:solidFill>
                          <a:effectLst/>
                          <a:latin typeface="Calibri"/>
                        </a:rPr>
                        <a:t>-29</a:t>
                      </a:r>
                    </a:p>
                  </a:txBody>
                  <a:tcPr marL="7843" marR="7843" marT="7843" marB="0" anchor="b">
                    <a:lnL>
                      <a:noFill/>
                    </a:lnL>
                    <a:lnR>
                      <a:noFill/>
                    </a:lnR>
                    <a:lnT>
                      <a:noFill/>
                    </a:lnT>
                    <a:lnB>
                      <a:noFill/>
                    </a:lnB>
                  </a:tcPr>
                </a:tc>
                <a:tc>
                  <a:txBody>
                    <a:bodyPr/>
                    <a:lstStyle/>
                    <a:p>
                      <a:pPr algn="r" fontAlgn="b"/>
                      <a:r>
                        <a:rPr lang="it-IT" sz="1200" b="0" i="0" u="none" strike="noStrike" dirty="0">
                          <a:solidFill>
                            <a:srgbClr val="000000"/>
                          </a:solidFill>
                          <a:effectLst/>
                          <a:latin typeface="Calibri"/>
                        </a:rPr>
                        <a:t>-99</a:t>
                      </a:r>
                    </a:p>
                  </a:txBody>
                  <a:tcPr marL="7843" marR="7843" marT="7843" marB="0" anchor="b">
                    <a:lnL>
                      <a:noFill/>
                    </a:lnL>
                    <a:lnR>
                      <a:noFill/>
                    </a:lnR>
                    <a:lnT>
                      <a:noFill/>
                    </a:lnT>
                    <a:lnB>
                      <a:noFill/>
                    </a:lnB>
                  </a:tcPr>
                </a:tc>
                <a:tc>
                  <a:txBody>
                    <a:bodyPr/>
                    <a:lstStyle/>
                    <a:p>
                      <a:pPr algn="r" fontAlgn="b"/>
                      <a:r>
                        <a:rPr lang="it-IT" sz="1200" b="0" i="0" u="none" strike="noStrike" dirty="0">
                          <a:solidFill>
                            <a:srgbClr val="000000"/>
                          </a:solidFill>
                          <a:effectLst/>
                          <a:latin typeface="Calibri"/>
                        </a:rPr>
                        <a:t>-99</a:t>
                      </a:r>
                    </a:p>
                  </a:txBody>
                  <a:tcPr marL="7843" marR="7843" marT="7843" marB="0" anchor="b">
                    <a:lnL>
                      <a:noFill/>
                    </a:lnL>
                    <a:lnR>
                      <a:noFill/>
                    </a:lnR>
                    <a:lnT>
                      <a:noFill/>
                    </a:lnT>
                    <a:lnB>
                      <a:noFill/>
                    </a:lnB>
                  </a:tcPr>
                </a:tc>
                <a:tc>
                  <a:txBody>
                    <a:bodyPr/>
                    <a:lstStyle/>
                    <a:p>
                      <a:pPr algn="r" fontAlgn="b"/>
                      <a:r>
                        <a:rPr lang="it-IT" sz="1200" b="0" i="0" u="none" strike="noStrike">
                          <a:solidFill>
                            <a:srgbClr val="000000"/>
                          </a:solidFill>
                          <a:effectLst/>
                          <a:latin typeface="Calibri"/>
                        </a:rPr>
                        <a:t>-99</a:t>
                      </a:r>
                    </a:p>
                  </a:txBody>
                  <a:tcPr marL="7843" marR="7843" marT="7843" marB="0" anchor="b">
                    <a:lnL>
                      <a:noFill/>
                    </a:lnL>
                    <a:lnR>
                      <a:noFill/>
                    </a:lnR>
                    <a:lnT>
                      <a:noFill/>
                    </a:lnT>
                    <a:lnB>
                      <a:noFill/>
                    </a:lnB>
                  </a:tcPr>
                </a:tc>
                <a:tc>
                  <a:txBody>
                    <a:bodyPr/>
                    <a:lstStyle/>
                    <a:p>
                      <a:pPr algn="r" fontAlgn="b"/>
                      <a:r>
                        <a:rPr lang="it-IT" sz="1200" b="0" i="0" u="none" strike="noStrike">
                          <a:solidFill>
                            <a:srgbClr val="000000"/>
                          </a:solidFill>
                          <a:effectLst/>
                          <a:latin typeface="Calibri"/>
                        </a:rPr>
                        <a:t>-99</a:t>
                      </a:r>
                    </a:p>
                  </a:txBody>
                  <a:tcPr marL="7843" marR="7843" marT="7843" marB="0" anchor="b">
                    <a:lnL>
                      <a:noFill/>
                    </a:lnL>
                    <a:lnR>
                      <a:noFill/>
                    </a:lnR>
                    <a:lnT>
                      <a:noFill/>
                    </a:lnT>
                    <a:lnB>
                      <a:noFill/>
                    </a:lnB>
                  </a:tcPr>
                </a:tc>
                <a:tc>
                  <a:txBody>
                    <a:bodyPr/>
                    <a:lstStyle/>
                    <a:p>
                      <a:pPr algn="r" fontAlgn="b"/>
                      <a:r>
                        <a:rPr lang="it-IT" sz="1200" b="0" i="0" u="none" strike="noStrike">
                          <a:solidFill>
                            <a:srgbClr val="000000"/>
                          </a:solidFill>
                          <a:effectLst/>
                          <a:latin typeface="Calibri"/>
                        </a:rPr>
                        <a:t>-99</a:t>
                      </a:r>
                    </a:p>
                  </a:txBody>
                  <a:tcPr marL="7843" marR="7843" marT="7843" marB="0" anchor="b">
                    <a:lnL>
                      <a:noFill/>
                    </a:lnL>
                    <a:lnR>
                      <a:noFill/>
                    </a:lnR>
                    <a:lnT>
                      <a:noFill/>
                    </a:lnT>
                    <a:lnB>
                      <a:noFill/>
                    </a:lnB>
                  </a:tcPr>
                </a:tc>
                <a:extLst>
                  <a:ext uri="{0D108BD9-81ED-4DB2-BD59-A6C34878D82A}">
                    <a16:rowId xmlns:a16="http://schemas.microsoft.com/office/drawing/2014/main" val="10004"/>
                  </a:ext>
                </a:extLst>
              </a:tr>
              <a:tr h="574522">
                <a:tc>
                  <a:txBody>
                    <a:bodyPr/>
                    <a:lstStyle/>
                    <a:p>
                      <a:pPr marL="0" algn="l" defTabSz="914400" rtl="0" eaLnBrk="1" fontAlgn="b" latinLnBrk="0" hangingPunct="1"/>
                      <a:r>
                        <a:rPr lang="it-IT" sz="1200" b="0" i="0" u="none" strike="noStrike" kern="1200" dirty="0">
                          <a:solidFill>
                            <a:srgbClr val="000000"/>
                          </a:solidFill>
                          <a:effectLst/>
                          <a:latin typeface="Calibri"/>
                          <a:ea typeface="+mn-ea"/>
                          <a:cs typeface="+mn-cs"/>
                        </a:rPr>
                        <a:t>Flessione riscossione ordinaria per introduzione Rottamazione-Ter e  "stralcio" partite fino a 1.000 euro affidate fino al 2010</a:t>
                      </a:r>
                    </a:p>
                  </a:txBody>
                  <a:tcPr marL="7843" marR="7843" marT="7843" marB="0" anchor="b">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r" fontAlgn="b"/>
                      <a:r>
                        <a:rPr lang="it-IT" sz="1200" b="0" i="0" u="none" strike="noStrike" dirty="0">
                          <a:solidFill>
                            <a:srgbClr val="000000"/>
                          </a:solidFill>
                          <a:effectLst/>
                          <a:latin typeface="Calibri"/>
                        </a:rPr>
                        <a:t>0</a:t>
                      </a:r>
                    </a:p>
                  </a:txBody>
                  <a:tcPr marL="7843" marR="7843" marT="7843" marB="0" anchor="b">
                    <a:lnL>
                      <a:noFill/>
                    </a:lnL>
                    <a:lnR>
                      <a:noFill/>
                    </a:lnR>
                    <a:lnT>
                      <a:noFill/>
                    </a:lnT>
                    <a:lnB>
                      <a:noFill/>
                    </a:lnB>
                    <a:noFill/>
                  </a:tcPr>
                </a:tc>
                <a:tc>
                  <a:txBody>
                    <a:bodyPr/>
                    <a:lstStyle/>
                    <a:p>
                      <a:pPr algn="r" fontAlgn="b"/>
                      <a:r>
                        <a:rPr lang="it-IT" sz="1200" b="0" i="0" u="none" strike="noStrike" dirty="0">
                          <a:solidFill>
                            <a:srgbClr val="000000"/>
                          </a:solidFill>
                          <a:effectLst/>
                          <a:latin typeface="Calibri"/>
                        </a:rPr>
                        <a:t>-1.994</a:t>
                      </a:r>
                    </a:p>
                  </a:txBody>
                  <a:tcPr marL="7843" marR="7843" marT="7843" marB="0" anchor="b">
                    <a:lnL>
                      <a:noFill/>
                    </a:lnL>
                    <a:lnR>
                      <a:noFill/>
                    </a:lnR>
                    <a:lnT>
                      <a:noFill/>
                    </a:lnT>
                    <a:lnB>
                      <a:noFill/>
                    </a:lnB>
                    <a:noFill/>
                  </a:tcPr>
                </a:tc>
                <a:tc>
                  <a:txBody>
                    <a:bodyPr/>
                    <a:lstStyle/>
                    <a:p>
                      <a:pPr algn="r" fontAlgn="b"/>
                      <a:r>
                        <a:rPr lang="it-IT" sz="1200" b="0" i="0" u="none" strike="noStrike" dirty="0">
                          <a:solidFill>
                            <a:srgbClr val="000000"/>
                          </a:solidFill>
                          <a:effectLst/>
                          <a:latin typeface="Calibri"/>
                        </a:rPr>
                        <a:t>-1.498</a:t>
                      </a:r>
                    </a:p>
                  </a:txBody>
                  <a:tcPr marL="7843" marR="7843" marT="7843" marB="0" anchor="b">
                    <a:lnL>
                      <a:noFill/>
                    </a:lnL>
                    <a:lnR>
                      <a:noFill/>
                    </a:lnR>
                    <a:lnT>
                      <a:noFill/>
                    </a:lnT>
                    <a:lnB>
                      <a:noFill/>
                    </a:lnB>
                    <a:noFill/>
                  </a:tcPr>
                </a:tc>
                <a:tc>
                  <a:txBody>
                    <a:bodyPr/>
                    <a:lstStyle/>
                    <a:p>
                      <a:pPr algn="r" fontAlgn="b"/>
                      <a:r>
                        <a:rPr lang="it-IT" sz="1200" b="0" i="0" u="none" strike="noStrike" dirty="0">
                          <a:solidFill>
                            <a:srgbClr val="000000"/>
                          </a:solidFill>
                          <a:effectLst/>
                          <a:latin typeface="Calibri"/>
                        </a:rPr>
                        <a:t>-1.147</a:t>
                      </a:r>
                    </a:p>
                  </a:txBody>
                  <a:tcPr marL="7843" marR="7843" marT="7843" marB="0" anchor="b">
                    <a:lnL>
                      <a:noFill/>
                    </a:lnL>
                    <a:lnR>
                      <a:noFill/>
                    </a:lnR>
                    <a:lnT>
                      <a:noFill/>
                    </a:lnT>
                    <a:lnB>
                      <a:noFill/>
                    </a:lnB>
                    <a:noFill/>
                  </a:tcPr>
                </a:tc>
                <a:tc>
                  <a:txBody>
                    <a:bodyPr/>
                    <a:lstStyle/>
                    <a:p>
                      <a:pPr algn="r" fontAlgn="b"/>
                      <a:r>
                        <a:rPr lang="it-IT" sz="1200" b="0" i="0" u="none" strike="noStrike" dirty="0">
                          <a:solidFill>
                            <a:srgbClr val="000000"/>
                          </a:solidFill>
                          <a:effectLst/>
                          <a:latin typeface="Calibri"/>
                        </a:rPr>
                        <a:t>-868</a:t>
                      </a:r>
                    </a:p>
                  </a:txBody>
                  <a:tcPr marL="7843" marR="7843" marT="7843" marB="0" anchor="b">
                    <a:lnL>
                      <a:noFill/>
                    </a:lnL>
                    <a:lnR>
                      <a:noFill/>
                    </a:lnR>
                    <a:lnT>
                      <a:noFill/>
                    </a:lnT>
                    <a:lnB>
                      <a:noFill/>
                    </a:lnB>
                    <a:noFill/>
                  </a:tcPr>
                </a:tc>
                <a:tc>
                  <a:txBody>
                    <a:bodyPr/>
                    <a:lstStyle/>
                    <a:p>
                      <a:pPr algn="r" fontAlgn="b"/>
                      <a:r>
                        <a:rPr lang="it-IT" sz="1200" b="0" i="0" u="none" strike="noStrike" dirty="0">
                          <a:solidFill>
                            <a:srgbClr val="000000"/>
                          </a:solidFill>
                          <a:effectLst/>
                          <a:latin typeface="Calibri"/>
                        </a:rPr>
                        <a:t>-716</a:t>
                      </a:r>
                    </a:p>
                  </a:txBody>
                  <a:tcPr marL="7843" marR="7843" marT="7843" marB="0" anchor="b">
                    <a:lnL>
                      <a:noFill/>
                    </a:lnL>
                    <a:lnR>
                      <a:noFill/>
                    </a:lnR>
                    <a:lnT>
                      <a:noFill/>
                    </a:lnT>
                    <a:lnB>
                      <a:noFill/>
                    </a:lnB>
                    <a:noFill/>
                  </a:tcPr>
                </a:tc>
                <a:extLst>
                  <a:ext uri="{0D108BD9-81ED-4DB2-BD59-A6C34878D82A}">
                    <a16:rowId xmlns:a16="http://schemas.microsoft.com/office/drawing/2014/main" val="10005"/>
                  </a:ext>
                </a:extLst>
              </a:tr>
              <a:tr h="560753">
                <a:tc>
                  <a:txBody>
                    <a:bodyPr/>
                    <a:lstStyle/>
                    <a:p>
                      <a:pPr algn="l" fontAlgn="b"/>
                      <a:r>
                        <a:rPr lang="it-IT" sz="1200" b="1" i="0" u="none" strike="noStrike" dirty="0">
                          <a:solidFill>
                            <a:srgbClr val="000000"/>
                          </a:solidFill>
                          <a:effectLst/>
                          <a:latin typeface="Calibri"/>
                        </a:rPr>
                        <a:t>Totale</a:t>
                      </a:r>
                    </a:p>
                  </a:txBody>
                  <a:tcPr marL="7843" marR="7843" marT="7843"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it-IT" sz="1200" b="1" i="0" u="none" strike="noStrike" dirty="0">
                          <a:solidFill>
                            <a:srgbClr val="000000"/>
                          </a:solidFill>
                          <a:effectLst/>
                          <a:latin typeface="Calibri"/>
                        </a:rPr>
                        <a:t>-414</a:t>
                      </a:r>
                    </a:p>
                  </a:txBody>
                  <a:tcPr marL="7843" marR="7843" marT="7843" marB="0" anchor="b">
                    <a:lnL>
                      <a:noFill/>
                    </a:lnL>
                    <a:lnR>
                      <a:noFill/>
                    </a:lnR>
                    <a:lnT>
                      <a:noFill/>
                    </a:lnT>
                    <a:lnB>
                      <a:noFill/>
                    </a:lnB>
                  </a:tcPr>
                </a:tc>
                <a:tc>
                  <a:txBody>
                    <a:bodyPr/>
                    <a:lstStyle/>
                    <a:p>
                      <a:pPr algn="r" fontAlgn="b"/>
                      <a:r>
                        <a:rPr lang="it-IT" sz="1200" b="1" i="0" u="none" strike="noStrike" dirty="0">
                          <a:solidFill>
                            <a:srgbClr val="000000"/>
                          </a:solidFill>
                          <a:effectLst/>
                          <a:latin typeface="Calibri"/>
                        </a:rPr>
                        <a:t>-3</a:t>
                      </a:r>
                    </a:p>
                  </a:txBody>
                  <a:tcPr marL="7843" marR="7843" marT="7843" marB="0" anchor="b">
                    <a:lnL>
                      <a:noFill/>
                    </a:lnL>
                    <a:lnR>
                      <a:noFill/>
                    </a:lnR>
                    <a:lnT>
                      <a:noFill/>
                    </a:lnT>
                    <a:lnB>
                      <a:noFill/>
                    </a:lnB>
                  </a:tcPr>
                </a:tc>
                <a:tc>
                  <a:txBody>
                    <a:bodyPr/>
                    <a:lstStyle/>
                    <a:p>
                      <a:pPr algn="r" fontAlgn="b"/>
                      <a:r>
                        <a:rPr lang="it-IT" sz="1200" b="1" i="0" u="none" strike="noStrike" dirty="0">
                          <a:solidFill>
                            <a:srgbClr val="000000"/>
                          </a:solidFill>
                          <a:effectLst/>
                          <a:latin typeface="Calibri"/>
                        </a:rPr>
                        <a:t>1.233</a:t>
                      </a:r>
                    </a:p>
                  </a:txBody>
                  <a:tcPr marL="7843" marR="7843" marT="7843" marB="0" anchor="b">
                    <a:lnL>
                      <a:noFill/>
                    </a:lnL>
                    <a:lnR>
                      <a:noFill/>
                    </a:lnR>
                    <a:lnT>
                      <a:noFill/>
                    </a:lnT>
                    <a:lnB>
                      <a:noFill/>
                    </a:lnB>
                  </a:tcPr>
                </a:tc>
                <a:tc>
                  <a:txBody>
                    <a:bodyPr/>
                    <a:lstStyle/>
                    <a:p>
                      <a:pPr algn="r" fontAlgn="b"/>
                      <a:r>
                        <a:rPr lang="it-IT" sz="1200" b="1" i="0" u="none" strike="noStrike" dirty="0">
                          <a:solidFill>
                            <a:srgbClr val="000000"/>
                          </a:solidFill>
                          <a:effectLst/>
                          <a:latin typeface="Calibri"/>
                        </a:rPr>
                        <a:t>1.584</a:t>
                      </a:r>
                    </a:p>
                  </a:txBody>
                  <a:tcPr marL="7843" marR="7843" marT="7843" marB="0" anchor="b">
                    <a:lnL>
                      <a:noFill/>
                    </a:lnL>
                    <a:lnR>
                      <a:noFill/>
                    </a:lnR>
                    <a:lnT>
                      <a:noFill/>
                    </a:lnT>
                    <a:lnB>
                      <a:noFill/>
                    </a:lnB>
                  </a:tcPr>
                </a:tc>
                <a:tc>
                  <a:txBody>
                    <a:bodyPr/>
                    <a:lstStyle/>
                    <a:p>
                      <a:pPr algn="r" fontAlgn="b"/>
                      <a:r>
                        <a:rPr lang="it-IT" sz="1200" b="1" i="0" u="none" strike="noStrike" dirty="0">
                          <a:solidFill>
                            <a:srgbClr val="000000"/>
                          </a:solidFill>
                          <a:effectLst/>
                          <a:latin typeface="Calibri"/>
                        </a:rPr>
                        <a:t>1.863</a:t>
                      </a:r>
                    </a:p>
                  </a:txBody>
                  <a:tcPr marL="7843" marR="7843" marT="7843" marB="0" anchor="b">
                    <a:lnL>
                      <a:noFill/>
                    </a:lnL>
                    <a:lnR>
                      <a:noFill/>
                    </a:lnR>
                    <a:lnT>
                      <a:noFill/>
                    </a:lnT>
                    <a:lnB>
                      <a:noFill/>
                    </a:lnB>
                  </a:tcPr>
                </a:tc>
                <a:tc>
                  <a:txBody>
                    <a:bodyPr/>
                    <a:lstStyle/>
                    <a:p>
                      <a:pPr algn="r" fontAlgn="b"/>
                      <a:r>
                        <a:rPr lang="it-IT" sz="1200" b="1" i="0" u="none" strike="noStrike" dirty="0">
                          <a:solidFill>
                            <a:srgbClr val="000000"/>
                          </a:solidFill>
                          <a:effectLst/>
                          <a:latin typeface="Calibri"/>
                        </a:rPr>
                        <a:t>2.015</a:t>
                      </a:r>
                    </a:p>
                  </a:txBody>
                  <a:tcPr marL="7843" marR="7843" marT="7843" marB="0" anchor="b">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7" name="Rettangolo 6"/>
          <p:cNvSpPr/>
          <p:nvPr/>
        </p:nvSpPr>
        <p:spPr>
          <a:xfrm>
            <a:off x="611560" y="4797152"/>
            <a:ext cx="8064896" cy="1323439"/>
          </a:xfrm>
          <a:prstGeom prst="rect">
            <a:avLst/>
          </a:prstGeom>
        </p:spPr>
        <p:txBody>
          <a:bodyPr wrap="square">
            <a:spAutoFit/>
          </a:bodyPr>
          <a:lstStyle/>
          <a:p>
            <a:pPr marL="0" indent="0">
              <a:buNone/>
            </a:pPr>
            <a:r>
              <a:rPr lang="it-IT" sz="2000" dirty="0">
                <a:solidFill>
                  <a:srgbClr val="0B3066"/>
                </a:solidFill>
                <a:latin typeface="+mn-lt"/>
                <a:ea typeface="+mn-ea"/>
              </a:rPr>
              <a:t>Gli effetti finanziari includono sia gli </a:t>
            </a:r>
            <a:r>
              <a:rPr lang="it-IT" sz="2000" u="sng" dirty="0">
                <a:solidFill>
                  <a:srgbClr val="0B3066"/>
                </a:solidFill>
                <a:latin typeface="+mn-lt"/>
                <a:ea typeface="+mn-ea"/>
              </a:rPr>
              <a:t>effetti positivi </a:t>
            </a:r>
            <a:r>
              <a:rPr lang="it-IT" sz="2000" u="sng" dirty="0" smtClean="0">
                <a:solidFill>
                  <a:srgbClr val="0B3066"/>
                </a:solidFill>
                <a:latin typeface="+mn-lt"/>
                <a:ea typeface="+mn-ea"/>
              </a:rPr>
              <a:t>in termini di incassi della </a:t>
            </a:r>
            <a:r>
              <a:rPr lang="it-IT" sz="2000" u="sng" dirty="0">
                <a:solidFill>
                  <a:srgbClr val="0B3066"/>
                </a:solidFill>
                <a:latin typeface="+mn-lt"/>
                <a:ea typeface="+mn-ea"/>
              </a:rPr>
              <a:t>rottamazione ter</a:t>
            </a:r>
            <a:r>
              <a:rPr lang="it-IT" sz="2000" dirty="0">
                <a:solidFill>
                  <a:srgbClr val="0B3066"/>
                </a:solidFill>
                <a:latin typeface="+mn-lt"/>
                <a:ea typeface="+mn-ea"/>
              </a:rPr>
              <a:t> </a:t>
            </a:r>
            <a:r>
              <a:rPr lang="it-IT" sz="2000" dirty="0" smtClean="0">
                <a:solidFill>
                  <a:srgbClr val="0B3066"/>
                </a:solidFill>
                <a:latin typeface="+mn-lt"/>
                <a:ea typeface="+mn-ea"/>
              </a:rPr>
              <a:t>(valutati su 5 anni in circa 11 miliardi di euro) sia </a:t>
            </a:r>
            <a:r>
              <a:rPr lang="it-IT" sz="2000" dirty="0">
                <a:solidFill>
                  <a:srgbClr val="0B3066"/>
                </a:solidFill>
                <a:latin typeface="+mn-lt"/>
                <a:ea typeface="+mn-ea"/>
              </a:rPr>
              <a:t>la flessione della riscossione ordinaria </a:t>
            </a:r>
            <a:r>
              <a:rPr lang="it-IT" sz="2000" dirty="0" smtClean="0">
                <a:solidFill>
                  <a:srgbClr val="0B3066"/>
                </a:solidFill>
                <a:latin typeface="+mn-lt"/>
                <a:ea typeface="+mn-ea"/>
              </a:rPr>
              <a:t>a seguito dell’introduzione delle misure di definizione agevolata.</a:t>
            </a:r>
            <a:endParaRPr lang="it-IT" sz="2000" dirty="0">
              <a:solidFill>
                <a:srgbClr val="0B3066"/>
              </a:solidFill>
              <a:latin typeface="+mn-lt"/>
              <a:ea typeface="+mn-ea"/>
            </a:endParaRPr>
          </a:p>
        </p:txBody>
      </p:sp>
    </p:spTree>
    <p:extLst>
      <p:ext uri="{BB962C8B-B14F-4D97-AF65-F5344CB8AC3E}">
        <p14:creationId xmlns:p14="http://schemas.microsoft.com/office/powerpoint/2010/main" val="1902242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Disposizioni in materia di dichiarazione integrativa </a:t>
            </a:r>
            <a:r>
              <a:rPr lang="it-IT" b="1" dirty="0" smtClean="0"/>
              <a:t>speciale (art. 9)</a:t>
            </a:r>
            <a:endParaRPr lang="it-IT" b="1" dirty="0"/>
          </a:p>
        </p:txBody>
      </p:sp>
      <p:sp>
        <p:nvSpPr>
          <p:cNvPr id="3" name="Segnaposto contenuto 2"/>
          <p:cNvSpPr>
            <a:spLocks noGrp="1"/>
          </p:cNvSpPr>
          <p:nvPr>
            <p:ph idx="1"/>
          </p:nvPr>
        </p:nvSpPr>
        <p:spPr/>
        <p:txBody>
          <a:bodyPr/>
          <a:lstStyle/>
          <a:p>
            <a:pPr algn="just"/>
            <a:r>
              <a:rPr lang="it-IT" sz="2000" dirty="0"/>
              <a:t>Fino al 31 maggio 2019 i contribuenti possono correggere errori ed omissioni ed integrare le dichiarazioni fiscali presentate entro il 31 ottobre 2017 ai fini delle imposte sui redditi e relative addizionali, contributi e ritenute, </a:t>
            </a:r>
            <a:r>
              <a:rPr lang="it-IT" sz="2000" dirty="0" smtClean="0"/>
              <a:t>imposte sostitutive</a:t>
            </a:r>
            <a:r>
              <a:rPr lang="it-IT" sz="2000" dirty="0"/>
              <a:t>, IRAP e IVA. </a:t>
            </a:r>
            <a:endParaRPr lang="it-IT" sz="2000" dirty="0" smtClean="0"/>
          </a:p>
          <a:p>
            <a:pPr algn="just"/>
            <a:r>
              <a:rPr lang="it-IT" sz="2000" dirty="0" smtClean="0"/>
              <a:t>L'integrazione </a:t>
            </a:r>
            <a:r>
              <a:rPr lang="it-IT" sz="2000" dirty="0"/>
              <a:t>degli imponibili è ammessa nel limite di 100.000 euro annuo con il limite del 30% rispetto a quanto dichiarato. </a:t>
            </a:r>
            <a:endParaRPr lang="it-IT" sz="2000" dirty="0" smtClean="0"/>
          </a:p>
          <a:p>
            <a:pPr algn="just"/>
            <a:r>
              <a:rPr lang="it-IT" sz="2000" dirty="0" smtClean="0"/>
              <a:t>Sul </a:t>
            </a:r>
            <a:r>
              <a:rPr lang="it-IT" sz="2000" dirty="0"/>
              <a:t>maggior imponibile integrato per ciascun anno </a:t>
            </a:r>
            <a:r>
              <a:rPr lang="it-IT" sz="2000" dirty="0" smtClean="0"/>
              <a:t>d'imposta, è prevista un'imposta </a:t>
            </a:r>
            <a:r>
              <a:rPr lang="it-IT" sz="2000" dirty="0"/>
              <a:t>sostitutiva </a:t>
            </a:r>
            <a:r>
              <a:rPr lang="it-IT" sz="2000" dirty="0" smtClean="0"/>
              <a:t>applicando </a:t>
            </a:r>
            <a:r>
              <a:rPr lang="it-IT" sz="2000" dirty="0"/>
              <a:t>un'aliquota del 20% al maggior imponibile per le imposte dirette e un'aliquota media per il maggior imponibile Iva</a:t>
            </a:r>
            <a:r>
              <a:rPr lang="it-IT" sz="2000" dirty="0" smtClean="0"/>
              <a:t>. </a:t>
            </a:r>
          </a:p>
          <a:p>
            <a:pPr algn="just"/>
            <a:r>
              <a:rPr lang="it-IT" sz="2000" dirty="0" smtClean="0"/>
              <a:t>Prudenzialmente la relazione tecnica non ha stimato maggiori entrate derivanti dalla misura in oggetto.</a:t>
            </a:r>
            <a:endParaRPr lang="it-IT" sz="2000" dirty="0"/>
          </a:p>
        </p:txBody>
      </p:sp>
      <p:sp>
        <p:nvSpPr>
          <p:cNvPr id="4" name="Segnaposto data 3"/>
          <p:cNvSpPr>
            <a:spLocks noGrp="1"/>
          </p:cNvSpPr>
          <p:nvPr>
            <p:ph type="dt" sz="half" idx="10"/>
          </p:nvPr>
        </p:nvSpPr>
        <p:spPr/>
        <p:txBody>
          <a:bodyPr/>
          <a:lstStyle/>
          <a:p>
            <a:pPr>
              <a:defRPr/>
            </a:pPr>
            <a:r>
              <a:rPr lang="it-IT" dirty="0"/>
              <a:t>Roma, 31 Ottobre 2018</a:t>
            </a:r>
          </a:p>
        </p:txBody>
      </p:sp>
      <p:sp>
        <p:nvSpPr>
          <p:cNvPr id="5" name="Segnaposto piè di pagina 4"/>
          <p:cNvSpPr>
            <a:spLocks noGrp="1"/>
          </p:cNvSpPr>
          <p:nvPr>
            <p:ph type="ftr" sz="quarter" idx="11"/>
          </p:nvPr>
        </p:nvSpPr>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6" name="Segnaposto numero diapositiva 5"/>
          <p:cNvSpPr>
            <a:spLocks noGrp="1"/>
          </p:cNvSpPr>
          <p:nvPr>
            <p:ph type="sldNum" sz="quarter" idx="12"/>
          </p:nvPr>
        </p:nvSpPr>
        <p:spPr/>
        <p:txBody>
          <a:bodyPr/>
          <a:lstStyle/>
          <a:p>
            <a:pPr>
              <a:defRPr/>
            </a:pPr>
            <a:fld id="{00E26348-5CD6-409C-B24F-FA280CD08DBE}" type="slidenum">
              <a:rPr lang="it-IT" smtClean="0"/>
              <a:pPr>
                <a:defRPr/>
              </a:pPr>
              <a:t>24</a:t>
            </a:fld>
            <a:endParaRPr lang="it-IT"/>
          </a:p>
        </p:txBody>
      </p:sp>
    </p:spTree>
    <p:extLst>
      <p:ext uri="{BB962C8B-B14F-4D97-AF65-F5344CB8AC3E}">
        <p14:creationId xmlns:p14="http://schemas.microsoft.com/office/powerpoint/2010/main" val="33862877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Definizione agevolata dei processi verbali di </a:t>
            </a:r>
            <a:r>
              <a:rPr lang="it-IT" b="1" dirty="0" smtClean="0"/>
              <a:t>constatazione (art. </a:t>
            </a:r>
            <a:r>
              <a:rPr lang="it-IT" b="1" dirty="0"/>
              <a:t>1) </a:t>
            </a:r>
            <a:r>
              <a:rPr lang="it-IT" b="1" dirty="0" smtClean="0"/>
              <a:t> e degli </a:t>
            </a:r>
            <a:r>
              <a:rPr lang="it-IT" b="1" dirty="0"/>
              <a:t>atti del processo di accertamento (art. 2)</a:t>
            </a:r>
          </a:p>
        </p:txBody>
      </p:sp>
      <p:sp>
        <p:nvSpPr>
          <p:cNvPr id="3" name="Segnaposto contenuto 2"/>
          <p:cNvSpPr>
            <a:spLocks noGrp="1"/>
          </p:cNvSpPr>
          <p:nvPr>
            <p:ph idx="1"/>
          </p:nvPr>
        </p:nvSpPr>
        <p:spPr>
          <a:xfrm>
            <a:off x="395536" y="1628800"/>
            <a:ext cx="8384798" cy="4144292"/>
          </a:xfrm>
        </p:spPr>
        <p:txBody>
          <a:bodyPr/>
          <a:lstStyle/>
          <a:p>
            <a:pPr algn="just"/>
            <a:r>
              <a:rPr lang="it-IT" sz="2000" dirty="0" smtClean="0"/>
              <a:t>L’art. 1 prevede la </a:t>
            </a:r>
            <a:r>
              <a:rPr lang="it-IT" sz="2000" dirty="0"/>
              <a:t>possibilità di definire il contenuto integrale dei processi verbali di constatazione (</a:t>
            </a:r>
            <a:r>
              <a:rPr lang="it-IT" sz="2000" dirty="0" err="1"/>
              <a:t>pvc</a:t>
            </a:r>
            <a:r>
              <a:rPr lang="it-IT" sz="2000" dirty="0"/>
              <a:t>) riferiti a periodi d'imposta dal 2013 al 2018, in materia di imposte sui redditi e relative addizionali, contributi e ritenute, </a:t>
            </a:r>
            <a:r>
              <a:rPr lang="it-IT" sz="2000" dirty="0" smtClean="0"/>
              <a:t>imposte </a:t>
            </a:r>
            <a:r>
              <a:rPr lang="it-IT" sz="2000" dirty="0"/>
              <a:t>sostitutive, </a:t>
            </a:r>
            <a:r>
              <a:rPr lang="it-IT" sz="2000" dirty="0" smtClean="0"/>
              <a:t>IRAP e </a:t>
            </a:r>
            <a:r>
              <a:rPr lang="it-IT" sz="2000" dirty="0"/>
              <a:t>IVA. </a:t>
            </a:r>
            <a:endParaRPr lang="it-IT" sz="2000" dirty="0" smtClean="0"/>
          </a:p>
          <a:p>
            <a:pPr lvl="1" algn="just"/>
            <a:r>
              <a:rPr lang="it-IT" sz="1400" dirty="0" smtClean="0"/>
              <a:t>La </a:t>
            </a:r>
            <a:r>
              <a:rPr lang="it-IT" sz="1400" dirty="0"/>
              <a:t>definizione agevolata prevede che le imposte riferite alle violazioni siano versate senza applicazione di sanzioni e interessi. Limitatamente ai debiti relativi alle risorse proprie UE il contribuente è tenuto a corrispondere gli interessi di mora. </a:t>
            </a:r>
            <a:endParaRPr lang="it-IT" sz="1400" dirty="0" smtClean="0"/>
          </a:p>
          <a:p>
            <a:pPr lvl="1" algn="just"/>
            <a:r>
              <a:rPr lang="it-IT" sz="1400" dirty="0"/>
              <a:t>La definizione si perfeziona con la presentazione della dichiarazione e il versamento in un'unica soluzione o della prima rata entro il 31 maggio 2019. Per il 2019 sono previste entrate per 51 mln di euro mentre per i due anni successivi le entrate previste, in ragione d’anno, ammontano a 68 mln di euro. </a:t>
            </a:r>
          </a:p>
          <a:p>
            <a:pPr algn="just"/>
            <a:r>
              <a:rPr lang="it-IT" sz="2000" dirty="0" smtClean="0"/>
              <a:t>L’art. 2 consente </a:t>
            </a:r>
            <a:r>
              <a:rPr lang="it-IT" sz="2000" dirty="0"/>
              <a:t>ai contribuenti di pagare i debiti di imposta accertati e verificati, notificati prima della data della loro esecuzione e non ancora contestati. </a:t>
            </a:r>
            <a:r>
              <a:rPr lang="it-IT" sz="2000" dirty="0" smtClean="0"/>
              <a:t>Sono </a:t>
            </a:r>
            <a:r>
              <a:rPr lang="it-IT" sz="2000" dirty="0"/>
              <a:t>anche definibili le somme contenute negli inviti al contraddittorio e gli accertamenti con adesione. </a:t>
            </a:r>
          </a:p>
          <a:p>
            <a:pPr algn="just"/>
            <a:endParaRPr lang="it-IT" sz="2000" dirty="0"/>
          </a:p>
        </p:txBody>
      </p:sp>
      <p:sp>
        <p:nvSpPr>
          <p:cNvPr id="4" name="Segnaposto data 3"/>
          <p:cNvSpPr>
            <a:spLocks noGrp="1"/>
          </p:cNvSpPr>
          <p:nvPr>
            <p:ph type="dt" sz="half" idx="10"/>
          </p:nvPr>
        </p:nvSpPr>
        <p:spPr/>
        <p:txBody>
          <a:bodyPr/>
          <a:lstStyle/>
          <a:p>
            <a:pPr>
              <a:defRPr/>
            </a:pPr>
            <a:r>
              <a:rPr lang="it-IT" dirty="0"/>
              <a:t>Roma, 31 Ottobre 2018</a:t>
            </a:r>
          </a:p>
        </p:txBody>
      </p:sp>
      <p:sp>
        <p:nvSpPr>
          <p:cNvPr id="5" name="Segnaposto piè di pagina 4"/>
          <p:cNvSpPr>
            <a:spLocks noGrp="1"/>
          </p:cNvSpPr>
          <p:nvPr>
            <p:ph type="ftr" sz="quarter" idx="11"/>
          </p:nvPr>
        </p:nvSpPr>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6" name="Segnaposto numero diapositiva 5"/>
          <p:cNvSpPr>
            <a:spLocks noGrp="1"/>
          </p:cNvSpPr>
          <p:nvPr>
            <p:ph type="sldNum" sz="quarter" idx="12"/>
          </p:nvPr>
        </p:nvSpPr>
        <p:spPr/>
        <p:txBody>
          <a:bodyPr/>
          <a:lstStyle/>
          <a:p>
            <a:pPr>
              <a:defRPr/>
            </a:pPr>
            <a:fld id="{00E26348-5CD6-409C-B24F-FA280CD08DBE}" type="slidenum">
              <a:rPr lang="it-IT" smtClean="0"/>
              <a:pPr>
                <a:defRPr/>
              </a:pPr>
              <a:t>25</a:t>
            </a:fld>
            <a:endParaRPr lang="it-IT"/>
          </a:p>
        </p:txBody>
      </p:sp>
    </p:spTree>
    <p:extLst>
      <p:ext uri="{BB962C8B-B14F-4D97-AF65-F5344CB8AC3E}">
        <p14:creationId xmlns:p14="http://schemas.microsoft.com/office/powerpoint/2010/main" val="31104565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Definizione agevolata delle controversie tributarie - Liti </a:t>
            </a:r>
            <a:r>
              <a:rPr lang="it-IT" b="1" dirty="0" smtClean="0"/>
              <a:t>pendenti (art. 6)</a:t>
            </a:r>
            <a:r>
              <a:rPr lang="it-IT" dirty="0"/>
              <a:t/>
            </a:r>
            <a:br>
              <a:rPr lang="it-IT" dirty="0"/>
            </a:br>
            <a:endParaRPr lang="it-IT" dirty="0"/>
          </a:p>
        </p:txBody>
      </p:sp>
      <p:sp>
        <p:nvSpPr>
          <p:cNvPr id="3" name="Segnaposto contenuto 2"/>
          <p:cNvSpPr>
            <a:spLocks noGrp="1"/>
          </p:cNvSpPr>
          <p:nvPr>
            <p:ph idx="1"/>
          </p:nvPr>
        </p:nvSpPr>
        <p:spPr>
          <a:xfrm>
            <a:off x="395536" y="1340768"/>
            <a:ext cx="8384798" cy="4536504"/>
          </a:xfrm>
        </p:spPr>
        <p:txBody>
          <a:bodyPr/>
          <a:lstStyle/>
          <a:p>
            <a:pPr algn="just"/>
            <a:r>
              <a:rPr lang="it-IT" sz="2000" dirty="0"/>
              <a:t>Le</a:t>
            </a:r>
            <a:r>
              <a:rPr lang="it-IT" dirty="0"/>
              <a:t> </a:t>
            </a:r>
            <a:r>
              <a:rPr lang="it-IT" sz="2000" dirty="0"/>
              <a:t>controversie  attribuite alla </a:t>
            </a:r>
            <a:r>
              <a:rPr lang="it-IT" sz="2000" dirty="0" smtClean="0"/>
              <a:t>giurisdizione </a:t>
            </a:r>
            <a:r>
              <a:rPr lang="it-IT" sz="2000" dirty="0"/>
              <a:t>tributaria in cui è parte Agenzia delle entrate possono essere definite con il pagamento di un importo pari al valore della controversia. </a:t>
            </a:r>
            <a:endParaRPr lang="it-IT" sz="2000" dirty="0" smtClean="0"/>
          </a:p>
          <a:p>
            <a:pPr algn="just"/>
            <a:r>
              <a:rPr lang="it-IT" sz="2000" dirty="0" smtClean="0"/>
              <a:t>In </a:t>
            </a:r>
            <a:r>
              <a:rPr lang="it-IT" sz="2000" dirty="0"/>
              <a:t>caso di soccombenza dell'Agenzia delle entrate nella pronuncia di primo </a:t>
            </a:r>
            <a:r>
              <a:rPr lang="it-IT" sz="2000" dirty="0" smtClean="0"/>
              <a:t>grado, </a:t>
            </a:r>
            <a:r>
              <a:rPr lang="it-IT" sz="2000" dirty="0"/>
              <a:t>le controversie possono essere definite con il pagamento della metà del valore della lite e di 1/5 nel caso di pronuncia dei II grado. </a:t>
            </a:r>
            <a:endParaRPr lang="it-IT" sz="2000" dirty="0" smtClean="0"/>
          </a:p>
          <a:p>
            <a:pPr algn="just"/>
            <a:r>
              <a:rPr lang="it-IT" sz="2000" dirty="0" smtClean="0"/>
              <a:t>Ogni </a:t>
            </a:r>
            <a:r>
              <a:rPr lang="it-IT" sz="2000" dirty="0"/>
              <a:t>singola controversia si perfeziona con la presentazione di una domanda di definizione e con il pagamento degli importi dovuti o della prima rata entro il 31 maggio 2019. La rateazione è concessa fino a un massimo di 20 rate trimestrali. </a:t>
            </a:r>
            <a:endParaRPr lang="it-IT" sz="2000" dirty="0" smtClean="0"/>
          </a:p>
          <a:p>
            <a:pPr algn="just"/>
            <a:r>
              <a:rPr lang="it-IT" sz="2000" dirty="0" smtClean="0"/>
              <a:t>In continuità con la misura prevista con il DL n.50/2017, la misura si inquadra tra gli interventi volti a deflazionare il contenzioso tributario, a ridurre </a:t>
            </a:r>
            <a:r>
              <a:rPr lang="it-IT" sz="2000" dirty="0"/>
              <a:t>e semplificare le controversie fiscali e snellire i procedimenti. </a:t>
            </a:r>
          </a:p>
        </p:txBody>
      </p:sp>
      <p:sp>
        <p:nvSpPr>
          <p:cNvPr id="4" name="Segnaposto data 3"/>
          <p:cNvSpPr>
            <a:spLocks noGrp="1"/>
          </p:cNvSpPr>
          <p:nvPr>
            <p:ph type="dt" sz="half" idx="10"/>
          </p:nvPr>
        </p:nvSpPr>
        <p:spPr/>
        <p:txBody>
          <a:bodyPr/>
          <a:lstStyle/>
          <a:p>
            <a:pPr>
              <a:defRPr/>
            </a:pPr>
            <a:r>
              <a:rPr lang="it-IT" dirty="0"/>
              <a:t>Roma, 31 Ottobre 2018</a:t>
            </a:r>
          </a:p>
        </p:txBody>
      </p:sp>
      <p:sp>
        <p:nvSpPr>
          <p:cNvPr id="5" name="Segnaposto piè di pagina 4"/>
          <p:cNvSpPr>
            <a:spLocks noGrp="1"/>
          </p:cNvSpPr>
          <p:nvPr>
            <p:ph type="ftr" sz="quarter" idx="11"/>
          </p:nvPr>
        </p:nvSpPr>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6" name="Segnaposto numero diapositiva 5"/>
          <p:cNvSpPr>
            <a:spLocks noGrp="1"/>
          </p:cNvSpPr>
          <p:nvPr>
            <p:ph type="sldNum" sz="quarter" idx="12"/>
          </p:nvPr>
        </p:nvSpPr>
        <p:spPr/>
        <p:txBody>
          <a:bodyPr/>
          <a:lstStyle/>
          <a:p>
            <a:pPr>
              <a:defRPr/>
            </a:pPr>
            <a:fld id="{00E26348-5CD6-409C-B24F-FA280CD08DBE}" type="slidenum">
              <a:rPr lang="it-IT" smtClean="0"/>
              <a:pPr>
                <a:defRPr/>
              </a:pPr>
              <a:t>26</a:t>
            </a:fld>
            <a:endParaRPr lang="it-IT"/>
          </a:p>
        </p:txBody>
      </p:sp>
    </p:spTree>
    <p:extLst>
      <p:ext uri="{BB962C8B-B14F-4D97-AF65-F5344CB8AC3E}">
        <p14:creationId xmlns:p14="http://schemas.microsoft.com/office/powerpoint/2010/main" val="2683770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Definizione agevolata delle controversie tributarie - Liti </a:t>
            </a:r>
            <a:r>
              <a:rPr lang="it-IT" b="1" dirty="0" smtClean="0"/>
              <a:t>pendenti </a:t>
            </a:r>
            <a:r>
              <a:rPr lang="it-IT" b="1" dirty="0"/>
              <a:t>(art. 6)</a:t>
            </a:r>
            <a:r>
              <a:rPr lang="it-IT" dirty="0"/>
              <a:t/>
            </a:r>
            <a:br>
              <a:rPr lang="it-IT" dirty="0"/>
            </a:br>
            <a:endParaRPr lang="it-IT" b="1" dirty="0"/>
          </a:p>
        </p:txBody>
      </p:sp>
      <p:sp>
        <p:nvSpPr>
          <p:cNvPr id="3" name="Segnaposto contenuto 2"/>
          <p:cNvSpPr>
            <a:spLocks noGrp="1"/>
          </p:cNvSpPr>
          <p:nvPr>
            <p:ph idx="1"/>
          </p:nvPr>
        </p:nvSpPr>
        <p:spPr/>
        <p:txBody>
          <a:bodyPr/>
          <a:lstStyle/>
          <a:p>
            <a:pPr algn="just"/>
            <a:endParaRPr lang="it-IT" sz="2000" dirty="0" smtClean="0"/>
          </a:p>
          <a:p>
            <a:pPr algn="just"/>
            <a:endParaRPr lang="it-IT" sz="2000" dirty="0"/>
          </a:p>
        </p:txBody>
      </p:sp>
      <p:sp>
        <p:nvSpPr>
          <p:cNvPr id="4" name="Segnaposto data 3"/>
          <p:cNvSpPr>
            <a:spLocks noGrp="1"/>
          </p:cNvSpPr>
          <p:nvPr>
            <p:ph type="dt" sz="half" idx="10"/>
          </p:nvPr>
        </p:nvSpPr>
        <p:spPr/>
        <p:txBody>
          <a:bodyPr/>
          <a:lstStyle/>
          <a:p>
            <a:pPr>
              <a:defRPr/>
            </a:pPr>
            <a:r>
              <a:rPr lang="it-IT"/>
              <a:t>Roma, 31 Ottobre 2018</a:t>
            </a:r>
            <a:endParaRPr lang="it-IT" dirty="0"/>
          </a:p>
        </p:txBody>
      </p:sp>
      <p:sp>
        <p:nvSpPr>
          <p:cNvPr id="5" name="Segnaposto piè di pagina 4"/>
          <p:cNvSpPr>
            <a:spLocks noGrp="1"/>
          </p:cNvSpPr>
          <p:nvPr>
            <p:ph type="ftr" sz="quarter" idx="11"/>
          </p:nvPr>
        </p:nvSpPr>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6" name="Segnaposto numero diapositiva 5"/>
          <p:cNvSpPr>
            <a:spLocks noGrp="1"/>
          </p:cNvSpPr>
          <p:nvPr>
            <p:ph type="sldNum" sz="quarter" idx="12"/>
          </p:nvPr>
        </p:nvSpPr>
        <p:spPr/>
        <p:txBody>
          <a:bodyPr/>
          <a:lstStyle/>
          <a:p>
            <a:pPr>
              <a:defRPr/>
            </a:pPr>
            <a:fld id="{00E26348-5CD6-409C-B24F-FA280CD08DBE}" type="slidenum">
              <a:rPr lang="it-IT" smtClean="0"/>
              <a:pPr>
                <a:defRPr/>
              </a:pPr>
              <a:t>27</a:t>
            </a:fld>
            <a:endParaRPr lang="it-IT"/>
          </a:p>
        </p:txBody>
      </p:sp>
      <p:graphicFrame>
        <p:nvGraphicFramePr>
          <p:cNvPr id="7" name="Oggetto 6"/>
          <p:cNvGraphicFramePr>
            <a:graphicFrameLocks noChangeAspect="1"/>
          </p:cNvGraphicFramePr>
          <p:nvPr>
            <p:extLst>
              <p:ext uri="{D42A27DB-BD31-4B8C-83A1-F6EECF244321}">
                <p14:modId xmlns:p14="http://schemas.microsoft.com/office/powerpoint/2010/main" val="2287492006"/>
              </p:ext>
            </p:extLst>
          </p:nvPr>
        </p:nvGraphicFramePr>
        <p:xfrm>
          <a:off x="1115616" y="2060848"/>
          <a:ext cx="6813113" cy="1008112"/>
        </p:xfrm>
        <a:graphic>
          <a:graphicData uri="http://schemas.openxmlformats.org/presentationml/2006/ole">
            <mc:AlternateContent xmlns:mc="http://schemas.openxmlformats.org/markup-compatibility/2006">
              <mc:Choice xmlns:v="urn:schemas-microsoft-com:vml" Requires="v">
                <p:oleObj spid="_x0000_s1044" name="Foglio di lavoro" r:id="rId3" imgW="5210190" imgH="695235" progId="Excel.Sheet.12">
                  <p:embed/>
                </p:oleObj>
              </mc:Choice>
              <mc:Fallback>
                <p:oleObj name="Foglio di lavoro" r:id="rId3" imgW="5210190" imgH="695235" progId="Excel.Sheet.12">
                  <p:embed/>
                  <p:pic>
                    <p:nvPicPr>
                      <p:cNvPr id="0" name=""/>
                      <p:cNvPicPr/>
                      <p:nvPr/>
                    </p:nvPicPr>
                    <p:blipFill>
                      <a:blip r:embed="rId4"/>
                      <a:stretch>
                        <a:fillRect/>
                      </a:stretch>
                    </p:blipFill>
                    <p:spPr>
                      <a:xfrm>
                        <a:off x="1115616" y="2060848"/>
                        <a:ext cx="6813113" cy="1008112"/>
                      </a:xfrm>
                      <a:prstGeom prst="rect">
                        <a:avLst/>
                      </a:prstGeom>
                    </p:spPr>
                  </p:pic>
                </p:oleObj>
              </mc:Fallback>
            </mc:AlternateContent>
          </a:graphicData>
        </a:graphic>
      </p:graphicFrame>
      <p:sp>
        <p:nvSpPr>
          <p:cNvPr id="8" name="Rettangolo 7"/>
          <p:cNvSpPr/>
          <p:nvPr/>
        </p:nvSpPr>
        <p:spPr>
          <a:xfrm>
            <a:off x="635759" y="4077072"/>
            <a:ext cx="8136904" cy="1569660"/>
          </a:xfrm>
          <a:prstGeom prst="rect">
            <a:avLst/>
          </a:prstGeom>
        </p:spPr>
        <p:txBody>
          <a:bodyPr wrap="square">
            <a:spAutoFit/>
          </a:bodyPr>
          <a:lstStyle/>
          <a:p>
            <a:pPr marL="342900" indent="-342900" algn="just">
              <a:buFont typeface="Arial" panose="020B0604020202020204" pitchFamily="34" charset="0"/>
              <a:buChar char="•"/>
            </a:pPr>
            <a:r>
              <a:rPr lang="it-IT" dirty="0" smtClean="0">
                <a:solidFill>
                  <a:schemeClr val="bg2"/>
                </a:solidFill>
              </a:rPr>
              <a:t>Nel </a:t>
            </a:r>
            <a:r>
              <a:rPr lang="it-IT" dirty="0">
                <a:solidFill>
                  <a:schemeClr val="bg2"/>
                </a:solidFill>
              </a:rPr>
              <a:t>complesso </a:t>
            </a:r>
            <a:r>
              <a:rPr lang="it-IT" dirty="0" smtClean="0">
                <a:solidFill>
                  <a:schemeClr val="bg2"/>
                </a:solidFill>
              </a:rPr>
              <a:t>si stimano maggiori </a:t>
            </a:r>
            <a:r>
              <a:rPr lang="it-IT" dirty="0">
                <a:solidFill>
                  <a:schemeClr val="bg2"/>
                </a:solidFill>
              </a:rPr>
              <a:t>entrate per 500 milioni di </a:t>
            </a:r>
            <a:r>
              <a:rPr lang="it-IT" dirty="0" smtClean="0">
                <a:solidFill>
                  <a:schemeClr val="bg2"/>
                </a:solidFill>
              </a:rPr>
              <a:t>euro, tenendo conto della </a:t>
            </a:r>
            <a:r>
              <a:rPr lang="it-IT" dirty="0">
                <a:solidFill>
                  <a:schemeClr val="bg2"/>
                </a:solidFill>
              </a:rPr>
              <a:t>possibilità </a:t>
            </a:r>
            <a:r>
              <a:rPr lang="it-IT" dirty="0" smtClean="0">
                <a:solidFill>
                  <a:schemeClr val="bg2"/>
                </a:solidFill>
              </a:rPr>
              <a:t>per i contribuenti di </a:t>
            </a:r>
            <a:r>
              <a:rPr lang="it-IT" dirty="0">
                <a:solidFill>
                  <a:schemeClr val="bg2"/>
                </a:solidFill>
              </a:rPr>
              <a:t>rateizzare l’importo dovuto fino a un massimo di 20 rate </a:t>
            </a:r>
            <a:r>
              <a:rPr lang="it-IT" dirty="0" smtClean="0">
                <a:solidFill>
                  <a:schemeClr val="bg2"/>
                </a:solidFill>
              </a:rPr>
              <a:t>trimestrali</a:t>
            </a:r>
            <a:endParaRPr lang="it-IT" dirty="0">
              <a:solidFill>
                <a:schemeClr val="bg2"/>
              </a:solidFill>
            </a:endParaRPr>
          </a:p>
        </p:txBody>
      </p:sp>
    </p:spTree>
    <p:extLst>
      <p:ext uri="{BB962C8B-B14F-4D97-AF65-F5344CB8AC3E}">
        <p14:creationId xmlns:p14="http://schemas.microsoft.com/office/powerpoint/2010/main" val="6041250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data 3"/>
          <p:cNvSpPr>
            <a:spLocks noGrp="1"/>
          </p:cNvSpPr>
          <p:nvPr>
            <p:ph type="dt" sz="half" idx="10"/>
          </p:nvPr>
        </p:nvSpPr>
        <p:spPr/>
        <p:txBody>
          <a:bodyPr/>
          <a:lstStyle/>
          <a:p>
            <a:pPr>
              <a:defRPr/>
            </a:pPr>
            <a:r>
              <a:rPr lang="it-IT" dirty="0" smtClean="0"/>
              <a:t>Roma, 31 Ottobre </a:t>
            </a:r>
            <a:r>
              <a:rPr lang="it-IT" dirty="0"/>
              <a:t>2018</a:t>
            </a:r>
          </a:p>
        </p:txBody>
      </p:sp>
      <p:sp>
        <p:nvSpPr>
          <p:cNvPr id="5" name="Segnaposto piè di pagina 4"/>
          <p:cNvSpPr>
            <a:spLocks noGrp="1"/>
          </p:cNvSpPr>
          <p:nvPr>
            <p:ph type="ftr" sz="quarter" idx="11"/>
          </p:nvPr>
        </p:nvSpPr>
        <p:spPr/>
        <p:txBody>
          <a:bodyPr/>
          <a:lstStyle/>
          <a:p>
            <a:pPr>
              <a:defRPr/>
            </a:pPr>
            <a:r>
              <a:rPr lang="en-US" altLang="it-IT" b="1" dirty="0" smtClean="0">
                <a:solidFill>
                  <a:srgbClr val="002776"/>
                </a:solidFill>
              </a:rPr>
              <a:t>DL </a:t>
            </a:r>
            <a:r>
              <a:rPr lang="en-US" altLang="it-IT" b="1" dirty="0" err="1" smtClean="0">
                <a:solidFill>
                  <a:srgbClr val="002776"/>
                </a:solidFill>
              </a:rPr>
              <a:t>fiscale</a:t>
            </a:r>
            <a:endParaRPr lang="it-IT" b="1" dirty="0"/>
          </a:p>
        </p:txBody>
      </p:sp>
      <p:sp>
        <p:nvSpPr>
          <p:cNvPr id="8" name="Segnaposto contenuto 2"/>
          <p:cNvSpPr txBox="1">
            <a:spLocks/>
          </p:cNvSpPr>
          <p:nvPr/>
        </p:nvSpPr>
        <p:spPr>
          <a:xfrm>
            <a:off x="350780" y="332656"/>
            <a:ext cx="8384798" cy="648072"/>
          </a:xfrm>
          <a:prstGeom prst="rect">
            <a:avLst/>
          </a:prstGeom>
        </p:spPr>
        <p:txBody>
          <a:bodyPr/>
          <a:lst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marL="0" indent="0" algn="ctr">
              <a:buFontTx/>
              <a:buNone/>
            </a:pPr>
            <a:endParaRPr lang="en-US" sz="2200" b="1" kern="0" dirty="0"/>
          </a:p>
        </p:txBody>
      </p:sp>
      <p:sp>
        <p:nvSpPr>
          <p:cNvPr id="11" name="Segnaposto contenuto 2"/>
          <p:cNvSpPr txBox="1">
            <a:spLocks/>
          </p:cNvSpPr>
          <p:nvPr/>
        </p:nvSpPr>
        <p:spPr>
          <a:xfrm>
            <a:off x="611560" y="2577994"/>
            <a:ext cx="7488832" cy="648072"/>
          </a:xfrm>
          <a:prstGeom prst="rect">
            <a:avLst/>
          </a:prstGeom>
        </p:spPr>
        <p:txBody>
          <a:bodyPr/>
          <a:lstStyle>
            <a:lvl1pPr marL="342900" indent="-342900" algn="l" rtl="0" eaLnBrk="0" fontAlgn="base" hangingPunct="0">
              <a:spcBef>
                <a:spcPct val="20000"/>
              </a:spcBef>
              <a:spcAft>
                <a:spcPct val="0"/>
              </a:spcAft>
              <a:buChar char="•"/>
              <a:defRPr sz="3200">
                <a:solidFill>
                  <a:srgbClr val="0B3066"/>
                </a:solidFill>
                <a:latin typeface="+mn-lt"/>
                <a:ea typeface="+mn-ea"/>
                <a:cs typeface="+mn-cs"/>
              </a:defRPr>
            </a:lvl1pPr>
            <a:lvl2pPr marL="742950" indent="-285750" algn="l" rtl="0" eaLnBrk="0" fontAlgn="base" hangingPunct="0">
              <a:spcBef>
                <a:spcPct val="20000"/>
              </a:spcBef>
              <a:spcAft>
                <a:spcPct val="0"/>
              </a:spcAft>
              <a:buChar char="–"/>
              <a:defRPr sz="1500">
                <a:solidFill>
                  <a:srgbClr val="0B3066"/>
                </a:solidFill>
                <a:latin typeface="+mn-lt"/>
                <a:ea typeface="+mn-ea"/>
              </a:defRPr>
            </a:lvl2pPr>
            <a:lvl3pPr marL="1143000" indent="-228600" algn="l" rtl="0" eaLnBrk="0" fontAlgn="base" hangingPunct="0">
              <a:spcBef>
                <a:spcPct val="20000"/>
              </a:spcBef>
              <a:spcAft>
                <a:spcPct val="0"/>
              </a:spcAft>
              <a:buChar char="•"/>
              <a:defRPr sz="1500">
                <a:solidFill>
                  <a:srgbClr val="0B3066"/>
                </a:solidFill>
                <a:latin typeface="+mn-lt"/>
                <a:ea typeface="+mn-ea"/>
              </a:defRPr>
            </a:lvl3pPr>
            <a:lvl4pPr marL="1600200" indent="-228600" algn="l" rtl="0" eaLnBrk="0" fontAlgn="base" hangingPunct="0">
              <a:spcBef>
                <a:spcPct val="20000"/>
              </a:spcBef>
              <a:spcAft>
                <a:spcPct val="0"/>
              </a:spcAft>
              <a:buChar char="–"/>
              <a:defRPr sz="1500">
                <a:solidFill>
                  <a:srgbClr val="0B3066"/>
                </a:solidFill>
                <a:latin typeface="+mn-lt"/>
                <a:ea typeface="+mn-ea"/>
              </a:defRPr>
            </a:lvl4pPr>
            <a:lvl5pPr marL="2057400" indent="-228600" algn="l" rtl="0" eaLnBrk="0" fontAlgn="base" hangingPunct="0">
              <a:spcBef>
                <a:spcPct val="20000"/>
              </a:spcBef>
              <a:spcAft>
                <a:spcPct val="0"/>
              </a:spcAft>
              <a:buChar char="»"/>
              <a:defRPr sz="1500">
                <a:solidFill>
                  <a:srgbClr val="0B3066"/>
                </a:solidFill>
                <a:latin typeface="+mn-lt"/>
                <a:ea typeface="+mn-ea"/>
              </a:defRPr>
            </a:lvl5pPr>
            <a:lvl6pPr marL="2514600" indent="-228600" algn="l" rtl="0" fontAlgn="base">
              <a:spcBef>
                <a:spcPct val="20000"/>
              </a:spcBef>
              <a:spcAft>
                <a:spcPct val="0"/>
              </a:spcAft>
              <a:defRPr sz="1500">
                <a:solidFill>
                  <a:srgbClr val="0B3066"/>
                </a:solidFill>
                <a:latin typeface="+mn-lt"/>
                <a:ea typeface="+mn-ea"/>
              </a:defRPr>
            </a:lvl6pPr>
            <a:lvl7pPr marL="2971800" indent="-228600" algn="l" rtl="0" fontAlgn="base">
              <a:spcBef>
                <a:spcPct val="20000"/>
              </a:spcBef>
              <a:spcAft>
                <a:spcPct val="0"/>
              </a:spcAft>
              <a:defRPr sz="1500">
                <a:solidFill>
                  <a:srgbClr val="0B3066"/>
                </a:solidFill>
                <a:latin typeface="+mn-lt"/>
                <a:ea typeface="+mn-ea"/>
              </a:defRPr>
            </a:lvl7pPr>
            <a:lvl8pPr marL="3429000" indent="-228600" algn="l" rtl="0" fontAlgn="base">
              <a:spcBef>
                <a:spcPct val="20000"/>
              </a:spcBef>
              <a:spcAft>
                <a:spcPct val="0"/>
              </a:spcAft>
              <a:defRPr sz="1500">
                <a:solidFill>
                  <a:srgbClr val="0B3066"/>
                </a:solidFill>
                <a:latin typeface="+mn-lt"/>
                <a:ea typeface="+mn-ea"/>
              </a:defRPr>
            </a:lvl8pPr>
            <a:lvl9pPr marL="3886200" indent="-228600" algn="l" rtl="0" fontAlgn="base">
              <a:spcBef>
                <a:spcPct val="20000"/>
              </a:spcBef>
              <a:spcAft>
                <a:spcPct val="0"/>
              </a:spcAft>
              <a:defRPr sz="1500">
                <a:solidFill>
                  <a:srgbClr val="0B3066"/>
                </a:solidFill>
                <a:latin typeface="+mn-lt"/>
                <a:ea typeface="+mn-ea"/>
              </a:defRPr>
            </a:lvl9pPr>
          </a:lstStyle>
          <a:p>
            <a:pPr marL="0" indent="0" algn="ctr">
              <a:buNone/>
            </a:pPr>
            <a:r>
              <a:rPr lang="it-IT" sz="2000" b="1" dirty="0" smtClean="0"/>
              <a:t>Altre disposizioni fiscali</a:t>
            </a:r>
            <a:endParaRPr lang="it-IT" sz="2000" b="1" dirty="0"/>
          </a:p>
        </p:txBody>
      </p:sp>
    </p:spTree>
    <p:extLst>
      <p:ext uri="{BB962C8B-B14F-4D97-AF65-F5344CB8AC3E}">
        <p14:creationId xmlns:p14="http://schemas.microsoft.com/office/powerpoint/2010/main" val="40112242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60000" y="360000"/>
            <a:ext cx="8384798" cy="548720"/>
          </a:xfrm>
        </p:spPr>
        <p:txBody>
          <a:bodyPr/>
          <a:lstStyle/>
          <a:p>
            <a:r>
              <a:rPr lang="it-IT" b="1" dirty="0"/>
              <a:t>Norma sulla cogenerazione (art. 19)</a:t>
            </a:r>
            <a:r>
              <a:rPr lang="en-US" b="1" dirty="0"/>
              <a:t/>
            </a:r>
            <a:br>
              <a:rPr lang="en-US" b="1" dirty="0"/>
            </a:br>
            <a:endParaRPr lang="it-IT" b="1" dirty="0"/>
          </a:p>
        </p:txBody>
      </p:sp>
      <p:sp>
        <p:nvSpPr>
          <p:cNvPr id="3" name="Segnaposto contenuto 2"/>
          <p:cNvSpPr>
            <a:spLocks noGrp="1"/>
          </p:cNvSpPr>
          <p:nvPr>
            <p:ph idx="1"/>
          </p:nvPr>
        </p:nvSpPr>
        <p:spPr>
          <a:xfrm>
            <a:off x="360000" y="836712"/>
            <a:ext cx="8384798" cy="5328592"/>
          </a:xfrm>
        </p:spPr>
        <p:txBody>
          <a:bodyPr/>
          <a:lstStyle/>
          <a:p>
            <a:pPr algn="just"/>
            <a:r>
              <a:rPr lang="it-IT" sz="2000" dirty="0" smtClean="0"/>
              <a:t>La norma stabilisce i </a:t>
            </a:r>
            <a:r>
              <a:rPr lang="it-IT" sz="2000" dirty="0"/>
              <a:t>consumi specifici convenzionali da utilizzarsi ai fini del calcolo dei quantitativi dei combustibili impiegati per la produzione combinata di energia elettrica e calore </a:t>
            </a:r>
            <a:r>
              <a:rPr lang="it-IT" sz="2000" dirty="0" smtClean="0"/>
              <a:t>utile;</a:t>
            </a:r>
          </a:p>
          <a:p>
            <a:pPr algn="just"/>
            <a:r>
              <a:rPr lang="it-IT" sz="2000" dirty="0" smtClean="0"/>
              <a:t>rende di fatto definitivo </a:t>
            </a:r>
            <a:r>
              <a:rPr lang="it-IT" sz="2000" dirty="0"/>
              <a:t>il regime transitorio previsto fino al 31 dicembre </a:t>
            </a:r>
            <a:r>
              <a:rPr lang="it-IT" sz="2000" dirty="0" smtClean="0"/>
              <a:t>2017 dall’articolo </a:t>
            </a:r>
            <a:r>
              <a:rPr lang="it-IT" sz="2000" dirty="0"/>
              <a:t>3-bis, comma </a:t>
            </a:r>
            <a:r>
              <a:rPr lang="it-IT" sz="2000" dirty="0" smtClean="0"/>
              <a:t>2 del </a:t>
            </a:r>
            <a:r>
              <a:rPr lang="it-IT" sz="2000" dirty="0"/>
              <a:t>Decreto Legge 2 marzo 2012, n. </a:t>
            </a:r>
            <a:r>
              <a:rPr lang="it-IT" sz="2000" dirty="0" smtClean="0"/>
              <a:t>16 (applicazione dei consumi </a:t>
            </a:r>
            <a:r>
              <a:rPr lang="it-IT" sz="2000" dirty="0"/>
              <a:t>specifici individuati dall'Autorità per l'energia elettrica e il gas con deliberazione n. 16/98 dell'11 marzo 1998, ridotti del 12</a:t>
            </a:r>
            <a:r>
              <a:rPr lang="it-IT" sz="2000" dirty="0" smtClean="0"/>
              <a:t>%);</a:t>
            </a:r>
          </a:p>
          <a:p>
            <a:pPr algn="just"/>
            <a:r>
              <a:rPr lang="it-IT" sz="2000" dirty="0" smtClean="0"/>
              <a:t>risolve le </a:t>
            </a:r>
            <a:r>
              <a:rPr lang="it-IT" sz="2000" dirty="0"/>
              <a:t>criticità </a:t>
            </a:r>
            <a:r>
              <a:rPr lang="it-IT" sz="2000" dirty="0" smtClean="0"/>
              <a:t>emerse in sede di attuazione del </a:t>
            </a:r>
            <a:r>
              <a:rPr lang="it-IT" sz="2000" dirty="0"/>
              <a:t>criterio di tassazione </a:t>
            </a:r>
            <a:r>
              <a:rPr lang="it-IT" sz="2000" dirty="0" smtClean="0"/>
              <a:t>(mai attuato) previsto </a:t>
            </a:r>
            <a:r>
              <a:rPr lang="it-IT" sz="2000" dirty="0"/>
              <a:t>dal </a:t>
            </a:r>
            <a:r>
              <a:rPr lang="it-IT" sz="2000" dirty="0" smtClean="0"/>
              <a:t>comma </a:t>
            </a:r>
            <a:r>
              <a:rPr lang="it-IT" sz="2000" dirty="0"/>
              <a:t>1 dell’art. </a:t>
            </a:r>
            <a:r>
              <a:rPr lang="it-IT" sz="2000" dirty="0" smtClean="0"/>
              <a:t>3-bis del </a:t>
            </a:r>
            <a:r>
              <a:rPr lang="it-IT" sz="2000" dirty="0"/>
              <a:t>citato decreto </a:t>
            </a:r>
            <a:r>
              <a:rPr lang="it-IT" sz="2000" dirty="0" smtClean="0"/>
              <a:t>da applicare dal </a:t>
            </a:r>
            <a:r>
              <a:rPr lang="it-IT" sz="2000" dirty="0"/>
              <a:t>1°gennaio 2018 </a:t>
            </a:r>
            <a:r>
              <a:rPr lang="it-IT" sz="2000" dirty="0" smtClean="0"/>
              <a:t>(variazione non ragionevole del carico fiscale per gli operatori);</a:t>
            </a:r>
          </a:p>
          <a:p>
            <a:pPr algn="just"/>
            <a:r>
              <a:rPr lang="it-IT" sz="2000" dirty="0"/>
              <a:t>è</a:t>
            </a:r>
            <a:r>
              <a:rPr lang="it-IT" sz="2000" dirty="0" smtClean="0"/>
              <a:t> in linea con la sentenza della Corte di Giustizia del </a:t>
            </a:r>
            <a:r>
              <a:rPr lang="it-IT" sz="2000" dirty="0"/>
              <a:t>7 marzo </a:t>
            </a:r>
            <a:r>
              <a:rPr lang="it-IT" sz="2000" dirty="0" smtClean="0"/>
              <a:t>2018 (causa </a:t>
            </a:r>
            <a:r>
              <a:rPr lang="it-IT" sz="2000" dirty="0"/>
              <a:t>C-31/17</a:t>
            </a:r>
            <a:r>
              <a:rPr lang="it-IT" sz="2000" dirty="0" smtClean="0"/>
              <a:t>):</a:t>
            </a:r>
            <a:r>
              <a:rPr lang="it-IT" sz="2000" dirty="0"/>
              <a:t> </a:t>
            </a:r>
            <a:r>
              <a:rPr lang="it-IT" sz="2000" dirty="0" smtClean="0"/>
              <a:t>obbligo </a:t>
            </a:r>
            <a:r>
              <a:rPr lang="it-IT" sz="2000" dirty="0"/>
              <a:t>di determinare sia la quota parte di prodotto energetico utilizzata per produrre elettricità che la quota parte del medesimo prodotto energetico destinata alla produzione di </a:t>
            </a:r>
            <a:r>
              <a:rPr lang="it-IT" sz="2000" dirty="0" smtClean="0"/>
              <a:t>calore.</a:t>
            </a:r>
          </a:p>
          <a:p>
            <a:pPr marL="0" indent="0" algn="just">
              <a:buNone/>
            </a:pPr>
            <a:endParaRPr lang="it-IT" sz="2000" dirty="0" smtClean="0"/>
          </a:p>
          <a:p>
            <a:pPr algn="just"/>
            <a:endParaRPr lang="it-IT" sz="2000" dirty="0"/>
          </a:p>
        </p:txBody>
      </p:sp>
      <p:sp>
        <p:nvSpPr>
          <p:cNvPr id="4" name="Segnaposto data 3"/>
          <p:cNvSpPr>
            <a:spLocks noGrp="1"/>
          </p:cNvSpPr>
          <p:nvPr>
            <p:ph type="dt" sz="half" idx="10"/>
          </p:nvPr>
        </p:nvSpPr>
        <p:spPr/>
        <p:txBody>
          <a:bodyPr/>
          <a:lstStyle/>
          <a:p>
            <a:pPr>
              <a:defRPr/>
            </a:pPr>
            <a:r>
              <a:rPr lang="it-IT" dirty="0"/>
              <a:t>Roma, 31 Ottobre 2018</a:t>
            </a:r>
          </a:p>
        </p:txBody>
      </p:sp>
      <p:sp>
        <p:nvSpPr>
          <p:cNvPr id="5" name="Segnaposto piè di pagina 4"/>
          <p:cNvSpPr>
            <a:spLocks noGrp="1"/>
          </p:cNvSpPr>
          <p:nvPr>
            <p:ph type="ftr" sz="quarter" idx="11"/>
          </p:nvPr>
        </p:nvSpPr>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6" name="Segnaposto numero diapositiva 5"/>
          <p:cNvSpPr>
            <a:spLocks noGrp="1"/>
          </p:cNvSpPr>
          <p:nvPr>
            <p:ph type="sldNum" sz="quarter" idx="12"/>
          </p:nvPr>
        </p:nvSpPr>
        <p:spPr/>
        <p:txBody>
          <a:bodyPr/>
          <a:lstStyle/>
          <a:p>
            <a:pPr>
              <a:defRPr/>
            </a:pPr>
            <a:fld id="{00E26348-5CD6-409C-B24F-FA280CD08DBE}" type="slidenum">
              <a:rPr lang="it-IT" smtClean="0"/>
              <a:pPr>
                <a:defRPr/>
              </a:pPr>
              <a:t>29</a:t>
            </a:fld>
            <a:endParaRPr lang="it-IT"/>
          </a:p>
        </p:txBody>
      </p:sp>
    </p:spTree>
    <p:extLst>
      <p:ext uri="{BB962C8B-B14F-4D97-AF65-F5344CB8AC3E}">
        <p14:creationId xmlns:p14="http://schemas.microsoft.com/office/powerpoint/2010/main" val="36822095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16632"/>
            <a:ext cx="8384798" cy="864096"/>
          </a:xfrm>
        </p:spPr>
        <p:txBody>
          <a:bodyPr/>
          <a:lstStyle/>
          <a:p>
            <a:r>
              <a:rPr lang="it-IT" b="1" dirty="0"/>
              <a:t>Estensione dell’istituto del gruppo IVA ai Gruppi Bancari Cooperativi (art. 20) </a:t>
            </a:r>
            <a:br>
              <a:rPr lang="it-IT" b="1" dirty="0"/>
            </a:br>
            <a:r>
              <a:rPr lang="it-IT" dirty="0"/>
              <a:t/>
            </a:r>
            <a:br>
              <a:rPr lang="it-IT" dirty="0"/>
            </a:br>
            <a:endParaRPr lang="it-IT" dirty="0"/>
          </a:p>
        </p:txBody>
      </p:sp>
      <p:sp>
        <p:nvSpPr>
          <p:cNvPr id="3" name="Segnaposto contenuto 2"/>
          <p:cNvSpPr>
            <a:spLocks noGrp="1"/>
          </p:cNvSpPr>
          <p:nvPr>
            <p:ph idx="1"/>
          </p:nvPr>
        </p:nvSpPr>
        <p:spPr>
          <a:xfrm>
            <a:off x="395536" y="980728"/>
            <a:ext cx="8349262" cy="5112568"/>
          </a:xfrm>
        </p:spPr>
        <p:txBody>
          <a:bodyPr/>
          <a:lstStyle/>
          <a:p>
            <a:pPr algn="just"/>
            <a:r>
              <a:rPr lang="it-IT" sz="1800" dirty="0"/>
              <a:t>La Legge di Bilancio per il 2017 ha introdotto l’istituto del Gruppo IVA costituito da tutti quei soggetti, stabiliti nel territorio dello Stato, legati da un vincolo finanziario di tipo controllata-controllante, nonché da vincoli organizzativi ed economici. Il Gruppo IVA è caratterizzato dall’essere un unico soggetto passivo ai fini IVA nei rapporti con i soggetti esterni allo stesso sia per le prestazioni di servizi che per le cessioni di beni. Le prestazioni di servizi e le cessioni di beni tra i soggetti del Gruppo, invece, si intendono non soggette ad IVA.</a:t>
            </a:r>
          </a:p>
          <a:p>
            <a:pPr algn="just"/>
            <a:r>
              <a:rPr lang="it-IT" sz="1800" dirty="0"/>
              <a:t>L’articolo 20 del decreto fiscale estende tale regime al Gruppo Bancario Cooperativo (GBC) che in base alla normativa previgente, non poteva accedere al Gruppo IVA per carenza del requisito del vincolo finanziario. Infatti, nel caso del Gruppo Bancario Cooperativo (GBC) non esiste un soggetto che eserciti un controllo, diretto o indiretto, “su base partecipativa” ma esiste un soggetto (la partecipata dalle BCC-CR) che esercita un controllo sulle partecipanti (le BCC-CR) in base al contratto di coesione. </a:t>
            </a:r>
          </a:p>
          <a:p>
            <a:pPr algn="just"/>
            <a:r>
              <a:rPr lang="it-IT" sz="1800" dirty="0" smtClean="0"/>
              <a:t>La misura consente </a:t>
            </a:r>
            <a:r>
              <a:rPr lang="it-IT" sz="1800" dirty="0"/>
              <a:t>l’accesso all’istituto del Gruppo IVA anche ai Gruppi Bancari Cooperativi, eliminando la discriminazione che di fatto si era creata senza una motivazione.</a:t>
            </a:r>
          </a:p>
          <a:p>
            <a:endParaRPr lang="it-IT" sz="1800" dirty="0"/>
          </a:p>
        </p:txBody>
      </p:sp>
      <p:sp>
        <p:nvSpPr>
          <p:cNvPr id="4" name="Segnaposto data 3"/>
          <p:cNvSpPr>
            <a:spLocks noGrp="1"/>
          </p:cNvSpPr>
          <p:nvPr>
            <p:ph type="dt" sz="half" idx="10"/>
          </p:nvPr>
        </p:nvSpPr>
        <p:spPr/>
        <p:txBody>
          <a:bodyPr/>
          <a:lstStyle/>
          <a:p>
            <a:pPr>
              <a:defRPr/>
            </a:pPr>
            <a:r>
              <a:rPr lang="it-IT" dirty="0"/>
              <a:t>Roma, 31 Ottobre 2018</a:t>
            </a:r>
          </a:p>
        </p:txBody>
      </p:sp>
      <p:sp>
        <p:nvSpPr>
          <p:cNvPr id="5" name="Segnaposto piè di pagina 4"/>
          <p:cNvSpPr>
            <a:spLocks noGrp="1"/>
          </p:cNvSpPr>
          <p:nvPr>
            <p:ph type="ftr" sz="quarter" idx="11"/>
          </p:nvPr>
        </p:nvSpPr>
        <p:spPr/>
        <p:txBody>
          <a:bodyPr/>
          <a:lstStyle/>
          <a:p>
            <a:pPr>
              <a:defRPr/>
            </a:pPr>
            <a:r>
              <a:rPr lang="en-US" altLang="it-IT" b="1" dirty="0">
                <a:solidFill>
                  <a:srgbClr val="002776"/>
                </a:solidFill>
              </a:rPr>
              <a:t>DL </a:t>
            </a:r>
            <a:r>
              <a:rPr lang="en-US" altLang="it-IT" b="1" dirty="0" err="1">
                <a:solidFill>
                  <a:srgbClr val="002776"/>
                </a:solidFill>
              </a:rPr>
              <a:t>fiscale</a:t>
            </a:r>
            <a:endParaRPr lang="it-IT" b="1" dirty="0"/>
          </a:p>
        </p:txBody>
      </p:sp>
      <p:sp>
        <p:nvSpPr>
          <p:cNvPr id="6" name="Segnaposto numero diapositiva 5"/>
          <p:cNvSpPr>
            <a:spLocks noGrp="1"/>
          </p:cNvSpPr>
          <p:nvPr>
            <p:ph type="sldNum" sz="quarter" idx="12"/>
          </p:nvPr>
        </p:nvSpPr>
        <p:spPr/>
        <p:txBody>
          <a:bodyPr/>
          <a:lstStyle/>
          <a:p>
            <a:pPr>
              <a:defRPr/>
            </a:pPr>
            <a:fld id="{00E26348-5CD6-409C-B24F-FA280CD08DBE}" type="slidenum">
              <a:rPr lang="it-IT" smtClean="0"/>
              <a:pPr>
                <a:defRPr/>
              </a:pPr>
              <a:t>30</a:t>
            </a:fld>
            <a:endParaRPr lang="it-IT"/>
          </a:p>
        </p:txBody>
      </p:sp>
    </p:spTree>
    <p:extLst>
      <p:ext uri="{BB962C8B-B14F-4D97-AF65-F5344CB8AC3E}">
        <p14:creationId xmlns:p14="http://schemas.microsoft.com/office/powerpoint/2010/main" val="989473354"/>
      </p:ext>
    </p:extLst>
  </p:cSld>
  <p:clrMapOvr>
    <a:masterClrMapping/>
  </p:clrMapOvr>
</p:sld>
</file>

<file path=ppt/theme/theme1.xml><?xml version="1.0" encoding="utf-8"?>
<a:theme xmlns:a="http://schemas.openxmlformats.org/drawingml/2006/main" name="Presentazione vuota">
  <a:themeElements>
    <a:clrScheme name="Presentazione vuo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DT">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ctr">
          <a:defRPr dirty="0" err="1" smtClean="0"/>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it-IT"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Presentazione vuo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zione vuo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zione vuo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zione vuo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zione vuo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zione vuo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zione vuot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zione vuo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zione vuo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zione vuo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zione vuo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zione vuo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11201</TotalTime>
  <Words>4206</Words>
  <Application>Microsoft Office PowerPoint</Application>
  <PresentationFormat>Presentazione su schermo (4:3)</PresentationFormat>
  <Paragraphs>628</Paragraphs>
  <Slides>30</Slides>
  <Notes>22</Notes>
  <HiddenSlides>0</HiddenSlides>
  <MMClips>0</MMClips>
  <ScaleCrop>false</ScaleCrop>
  <HeadingPairs>
    <vt:vector size="8" baseType="variant">
      <vt:variant>
        <vt:lpstr>Caratteri utilizzati</vt:lpstr>
      </vt:variant>
      <vt:variant>
        <vt:i4>8</vt:i4>
      </vt:variant>
      <vt:variant>
        <vt:lpstr>Tema</vt:lpstr>
      </vt:variant>
      <vt:variant>
        <vt:i4>1</vt:i4>
      </vt:variant>
      <vt:variant>
        <vt:lpstr>Server OLE incorporati</vt:lpstr>
      </vt:variant>
      <vt:variant>
        <vt:i4>1</vt:i4>
      </vt:variant>
      <vt:variant>
        <vt:lpstr>Titoli diapositive</vt:lpstr>
      </vt:variant>
      <vt:variant>
        <vt:i4>30</vt:i4>
      </vt:variant>
    </vt:vector>
  </HeadingPairs>
  <TitlesOfParts>
    <vt:vector size="40" baseType="lpstr">
      <vt:lpstr>ＭＳ Ｐゴシック</vt:lpstr>
      <vt:lpstr>Arial</vt:lpstr>
      <vt:lpstr>Calibri</vt:lpstr>
      <vt:lpstr>Franklin Gothic Book</vt:lpstr>
      <vt:lpstr>Frutiger LT 45 Light</vt:lpstr>
      <vt:lpstr>Gill Sans MT</vt:lpstr>
      <vt:lpstr>Tahoma</vt:lpstr>
      <vt:lpstr>Wingdings</vt:lpstr>
      <vt:lpstr>Presentazione vuota</vt:lpstr>
      <vt:lpstr>Foglio di lavoro</vt:lpstr>
      <vt:lpstr>Decreto-legge recante disposizioni urgenti in materia fiscale (DL 119/2018)  Audizione del Direttore Generale delle Finanze Prof. Fabrizia Lapecorella</vt:lpstr>
      <vt:lpstr>Presentazione standard di PowerPoint</vt:lpstr>
      <vt:lpstr>Presentazione standard di PowerPoint</vt:lpstr>
      <vt:lpstr>Presentazione standard di PowerPoint</vt:lpstr>
      <vt:lpstr>Le disposizioni del DL 119/2018 nel quadro della strategia di contrasto all’evasione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Definizione agevolata dei carichi affidati all’agente della riscossione - Stralcio dei debiti fino a 1.000 euro (art. 4) </vt:lpstr>
      <vt:lpstr>Effetti finanziari</vt:lpstr>
      <vt:lpstr>Disposizioni in materia di dichiarazione integrativa speciale (art. 9)</vt:lpstr>
      <vt:lpstr>Definizione agevolata dei processi verbali di constatazione (art. 1)  e degli atti del processo di accertamento (art. 2)</vt:lpstr>
      <vt:lpstr>Definizione agevolata delle controversie tributarie - Liti pendenti (art. 6) </vt:lpstr>
      <vt:lpstr>Definizione agevolata delle controversie tributarie - Liti pendenti (art. 6) </vt:lpstr>
      <vt:lpstr>Presentazione standard di PowerPoint</vt:lpstr>
      <vt:lpstr>Norma sulla cogenerazione (art. 19) </vt:lpstr>
      <vt:lpstr>Estensione dell’istituto del gruppo IVA ai Gruppi Bancari Cooperativi (art. 20)   </vt:lpstr>
    </vt:vector>
  </TitlesOfParts>
  <Company>Crea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Crea Design</dc:creator>
  <cp:lastModifiedBy>assistenza</cp:lastModifiedBy>
  <cp:revision>892</cp:revision>
  <cp:lastPrinted>2015-05-11T11:32:13Z</cp:lastPrinted>
  <dcterms:created xsi:type="dcterms:W3CDTF">2011-02-11T15:23:56Z</dcterms:created>
  <dcterms:modified xsi:type="dcterms:W3CDTF">2018-10-31T16:10:43Z</dcterms:modified>
</cp:coreProperties>
</file>